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321" r:id="rId4"/>
    <p:sldId id="259" r:id="rId5"/>
    <p:sldId id="261" r:id="rId6"/>
    <p:sldId id="262" r:id="rId7"/>
    <p:sldId id="263" r:id="rId8"/>
    <p:sldId id="264" r:id="rId9"/>
    <p:sldId id="265" r:id="rId10"/>
    <p:sldId id="286" r:id="rId11"/>
    <p:sldId id="266" r:id="rId12"/>
    <p:sldId id="267" r:id="rId13"/>
    <p:sldId id="287" r:id="rId14"/>
    <p:sldId id="268" r:id="rId15"/>
    <p:sldId id="289" r:id="rId16"/>
    <p:sldId id="288" r:id="rId17"/>
    <p:sldId id="318" r:id="rId18"/>
    <p:sldId id="293" r:id="rId19"/>
    <p:sldId id="269" r:id="rId20"/>
    <p:sldId id="295" r:id="rId21"/>
    <p:sldId id="296" r:id="rId22"/>
    <p:sldId id="294" r:id="rId23"/>
    <p:sldId id="298" r:id="rId24"/>
    <p:sldId id="297" r:id="rId25"/>
    <p:sldId id="290" r:id="rId26"/>
    <p:sldId id="319" r:id="rId27"/>
    <p:sldId id="301" r:id="rId28"/>
    <p:sldId id="302" r:id="rId29"/>
    <p:sldId id="303" r:id="rId30"/>
    <p:sldId id="304" r:id="rId31"/>
    <p:sldId id="299" r:id="rId32"/>
    <p:sldId id="320" r:id="rId33"/>
    <p:sldId id="310" r:id="rId34"/>
    <p:sldId id="315" r:id="rId35"/>
    <p:sldId id="311" r:id="rId36"/>
    <p:sldId id="313" r:id="rId37"/>
    <p:sldId id="312" r:id="rId38"/>
    <p:sldId id="300" r:id="rId39"/>
    <p:sldId id="306" r:id="rId40"/>
    <p:sldId id="307" r:id="rId41"/>
    <p:sldId id="316" r:id="rId42"/>
    <p:sldId id="317" r:id="rId43"/>
    <p:sldId id="270" r:id="rId44"/>
    <p:sldId id="27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E75C-E081-4913-AF06-9123130B6B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B0E18F6-2DF7-4BC0-AB43-DA5B32F078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6A6EC91-8B2D-4F45-BBAC-B7C0ABA6FD6F}"/>
              </a:ext>
            </a:extLst>
          </p:cNvPr>
          <p:cNvSpPr>
            <a:spLocks noGrp="1"/>
          </p:cNvSpPr>
          <p:nvPr>
            <p:ph type="dt" sz="half" idx="10"/>
          </p:nvPr>
        </p:nvSpPr>
        <p:spPr/>
        <p:txBody>
          <a:bodyPr/>
          <a:lstStyle/>
          <a:p>
            <a:fld id="{75FBA3C9-37CB-4463-AFAE-AE3029AF0BF1}" type="datetimeFigureOut">
              <a:rPr lang="en-AU" smtClean="0"/>
              <a:t>21/07/2020</a:t>
            </a:fld>
            <a:endParaRPr lang="en-AU"/>
          </a:p>
        </p:txBody>
      </p:sp>
      <p:sp>
        <p:nvSpPr>
          <p:cNvPr id="5" name="Footer Placeholder 4">
            <a:extLst>
              <a:ext uri="{FF2B5EF4-FFF2-40B4-BE49-F238E27FC236}">
                <a16:creationId xmlns:a16="http://schemas.microsoft.com/office/drawing/2014/main" id="{CF9C6192-BB58-4293-AE11-4FABD553E16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482391-5455-437B-81C9-E0ED8E6494F4}"/>
              </a:ext>
            </a:extLst>
          </p:cNvPr>
          <p:cNvSpPr>
            <a:spLocks noGrp="1"/>
          </p:cNvSpPr>
          <p:nvPr>
            <p:ph type="sldNum" sz="quarter" idx="12"/>
          </p:nvPr>
        </p:nvSpPr>
        <p:spPr/>
        <p:txBody>
          <a:bodyPr/>
          <a:lstStyle/>
          <a:p>
            <a:fld id="{9A55E951-AF8E-46AF-83D7-E75F7740E474}" type="slidenum">
              <a:rPr lang="en-AU" smtClean="0"/>
              <a:t>‹#›</a:t>
            </a:fld>
            <a:endParaRPr lang="en-AU"/>
          </a:p>
        </p:txBody>
      </p:sp>
    </p:spTree>
    <p:extLst>
      <p:ext uri="{BB962C8B-B14F-4D97-AF65-F5344CB8AC3E}">
        <p14:creationId xmlns:p14="http://schemas.microsoft.com/office/powerpoint/2010/main" val="2467434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A541-7585-4F0C-A34B-A414CBDE287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3ECBDC-5F1A-46D5-9FA1-4ABB763474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43EF066-0A49-4DAE-B59A-0119F07FE592}"/>
              </a:ext>
            </a:extLst>
          </p:cNvPr>
          <p:cNvSpPr>
            <a:spLocks noGrp="1"/>
          </p:cNvSpPr>
          <p:nvPr>
            <p:ph type="dt" sz="half" idx="10"/>
          </p:nvPr>
        </p:nvSpPr>
        <p:spPr/>
        <p:txBody>
          <a:bodyPr/>
          <a:lstStyle/>
          <a:p>
            <a:fld id="{75FBA3C9-37CB-4463-AFAE-AE3029AF0BF1}" type="datetimeFigureOut">
              <a:rPr lang="en-AU" smtClean="0"/>
              <a:t>21/07/2020</a:t>
            </a:fld>
            <a:endParaRPr lang="en-AU"/>
          </a:p>
        </p:txBody>
      </p:sp>
      <p:sp>
        <p:nvSpPr>
          <p:cNvPr id="5" name="Footer Placeholder 4">
            <a:extLst>
              <a:ext uri="{FF2B5EF4-FFF2-40B4-BE49-F238E27FC236}">
                <a16:creationId xmlns:a16="http://schemas.microsoft.com/office/drawing/2014/main" id="{ACF27611-D645-40C2-A194-36A260333A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E12781F-38B6-4498-84CE-C9B321EA3EF1}"/>
              </a:ext>
            </a:extLst>
          </p:cNvPr>
          <p:cNvSpPr>
            <a:spLocks noGrp="1"/>
          </p:cNvSpPr>
          <p:nvPr>
            <p:ph type="sldNum" sz="quarter" idx="12"/>
          </p:nvPr>
        </p:nvSpPr>
        <p:spPr/>
        <p:txBody>
          <a:bodyPr/>
          <a:lstStyle/>
          <a:p>
            <a:fld id="{9A55E951-AF8E-46AF-83D7-E75F7740E474}" type="slidenum">
              <a:rPr lang="en-AU" smtClean="0"/>
              <a:t>‹#›</a:t>
            </a:fld>
            <a:endParaRPr lang="en-AU"/>
          </a:p>
        </p:txBody>
      </p:sp>
    </p:spTree>
    <p:extLst>
      <p:ext uri="{BB962C8B-B14F-4D97-AF65-F5344CB8AC3E}">
        <p14:creationId xmlns:p14="http://schemas.microsoft.com/office/powerpoint/2010/main" val="2509332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0954B9-34B8-43AE-B5EE-A2E08622A6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792796C-C96F-4234-8C48-CAD00AE9DC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04A701-E297-4C4E-AD56-D78764DC8E56}"/>
              </a:ext>
            </a:extLst>
          </p:cNvPr>
          <p:cNvSpPr>
            <a:spLocks noGrp="1"/>
          </p:cNvSpPr>
          <p:nvPr>
            <p:ph type="dt" sz="half" idx="10"/>
          </p:nvPr>
        </p:nvSpPr>
        <p:spPr/>
        <p:txBody>
          <a:bodyPr/>
          <a:lstStyle/>
          <a:p>
            <a:fld id="{75FBA3C9-37CB-4463-AFAE-AE3029AF0BF1}" type="datetimeFigureOut">
              <a:rPr lang="en-AU" smtClean="0"/>
              <a:t>21/07/2020</a:t>
            </a:fld>
            <a:endParaRPr lang="en-AU"/>
          </a:p>
        </p:txBody>
      </p:sp>
      <p:sp>
        <p:nvSpPr>
          <p:cNvPr id="5" name="Footer Placeholder 4">
            <a:extLst>
              <a:ext uri="{FF2B5EF4-FFF2-40B4-BE49-F238E27FC236}">
                <a16:creationId xmlns:a16="http://schemas.microsoft.com/office/drawing/2014/main" id="{29C85E9F-EAD6-4867-8701-53CA4C859BD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AEABBF6-5546-4E9D-82C7-D3514183EC5F}"/>
              </a:ext>
            </a:extLst>
          </p:cNvPr>
          <p:cNvSpPr>
            <a:spLocks noGrp="1"/>
          </p:cNvSpPr>
          <p:nvPr>
            <p:ph type="sldNum" sz="quarter" idx="12"/>
          </p:nvPr>
        </p:nvSpPr>
        <p:spPr/>
        <p:txBody>
          <a:bodyPr/>
          <a:lstStyle/>
          <a:p>
            <a:fld id="{9A55E951-AF8E-46AF-83D7-E75F7740E474}" type="slidenum">
              <a:rPr lang="en-AU" smtClean="0"/>
              <a:t>‹#›</a:t>
            </a:fld>
            <a:endParaRPr lang="en-AU"/>
          </a:p>
        </p:txBody>
      </p:sp>
    </p:spTree>
    <p:extLst>
      <p:ext uri="{BB962C8B-B14F-4D97-AF65-F5344CB8AC3E}">
        <p14:creationId xmlns:p14="http://schemas.microsoft.com/office/powerpoint/2010/main" val="115280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9B6E-B6C0-4102-9EA2-C3B05794D6D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47E59E7-B010-419E-B405-23DFF9DF8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B3C1EB0-07E5-49B9-A3FA-060E46F693A7}"/>
              </a:ext>
            </a:extLst>
          </p:cNvPr>
          <p:cNvSpPr>
            <a:spLocks noGrp="1"/>
          </p:cNvSpPr>
          <p:nvPr>
            <p:ph type="dt" sz="half" idx="10"/>
          </p:nvPr>
        </p:nvSpPr>
        <p:spPr/>
        <p:txBody>
          <a:bodyPr/>
          <a:lstStyle/>
          <a:p>
            <a:fld id="{75FBA3C9-37CB-4463-AFAE-AE3029AF0BF1}" type="datetimeFigureOut">
              <a:rPr lang="en-AU" smtClean="0"/>
              <a:t>21/07/2020</a:t>
            </a:fld>
            <a:endParaRPr lang="en-AU"/>
          </a:p>
        </p:txBody>
      </p:sp>
      <p:sp>
        <p:nvSpPr>
          <p:cNvPr id="5" name="Footer Placeholder 4">
            <a:extLst>
              <a:ext uri="{FF2B5EF4-FFF2-40B4-BE49-F238E27FC236}">
                <a16:creationId xmlns:a16="http://schemas.microsoft.com/office/drawing/2014/main" id="{98337D52-9B6F-4D89-8911-9E792858EC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CB519F8-F7FC-4842-B946-0CEB4532B9F2}"/>
              </a:ext>
            </a:extLst>
          </p:cNvPr>
          <p:cNvSpPr>
            <a:spLocks noGrp="1"/>
          </p:cNvSpPr>
          <p:nvPr>
            <p:ph type="sldNum" sz="quarter" idx="12"/>
          </p:nvPr>
        </p:nvSpPr>
        <p:spPr/>
        <p:txBody>
          <a:bodyPr/>
          <a:lstStyle/>
          <a:p>
            <a:fld id="{9A55E951-AF8E-46AF-83D7-E75F7740E474}" type="slidenum">
              <a:rPr lang="en-AU" smtClean="0"/>
              <a:t>‹#›</a:t>
            </a:fld>
            <a:endParaRPr lang="en-AU"/>
          </a:p>
        </p:txBody>
      </p:sp>
    </p:spTree>
    <p:extLst>
      <p:ext uri="{BB962C8B-B14F-4D97-AF65-F5344CB8AC3E}">
        <p14:creationId xmlns:p14="http://schemas.microsoft.com/office/powerpoint/2010/main" val="149458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72AD-D49E-4F3E-B886-F76BCC7F9F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50CD60F-7068-4873-9294-B1631873F6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79B18A-4AF2-4D59-939D-C161A7A17327}"/>
              </a:ext>
            </a:extLst>
          </p:cNvPr>
          <p:cNvSpPr>
            <a:spLocks noGrp="1"/>
          </p:cNvSpPr>
          <p:nvPr>
            <p:ph type="dt" sz="half" idx="10"/>
          </p:nvPr>
        </p:nvSpPr>
        <p:spPr/>
        <p:txBody>
          <a:bodyPr/>
          <a:lstStyle/>
          <a:p>
            <a:fld id="{75FBA3C9-37CB-4463-AFAE-AE3029AF0BF1}" type="datetimeFigureOut">
              <a:rPr lang="en-AU" smtClean="0"/>
              <a:t>21/07/2020</a:t>
            </a:fld>
            <a:endParaRPr lang="en-AU"/>
          </a:p>
        </p:txBody>
      </p:sp>
      <p:sp>
        <p:nvSpPr>
          <p:cNvPr id="5" name="Footer Placeholder 4">
            <a:extLst>
              <a:ext uri="{FF2B5EF4-FFF2-40B4-BE49-F238E27FC236}">
                <a16:creationId xmlns:a16="http://schemas.microsoft.com/office/drawing/2014/main" id="{34C086D3-E14A-4756-81B6-CDB765C038A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BFEA591-AEBD-4343-92FE-B510F97E4E98}"/>
              </a:ext>
            </a:extLst>
          </p:cNvPr>
          <p:cNvSpPr>
            <a:spLocks noGrp="1"/>
          </p:cNvSpPr>
          <p:nvPr>
            <p:ph type="sldNum" sz="quarter" idx="12"/>
          </p:nvPr>
        </p:nvSpPr>
        <p:spPr/>
        <p:txBody>
          <a:bodyPr/>
          <a:lstStyle/>
          <a:p>
            <a:fld id="{9A55E951-AF8E-46AF-83D7-E75F7740E474}" type="slidenum">
              <a:rPr lang="en-AU" smtClean="0"/>
              <a:t>‹#›</a:t>
            </a:fld>
            <a:endParaRPr lang="en-AU"/>
          </a:p>
        </p:txBody>
      </p:sp>
    </p:spTree>
    <p:extLst>
      <p:ext uri="{BB962C8B-B14F-4D97-AF65-F5344CB8AC3E}">
        <p14:creationId xmlns:p14="http://schemas.microsoft.com/office/powerpoint/2010/main" val="179409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BB62-4C96-4E5C-A908-4BE8C6BEF3F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5A38C91-795B-4E46-9367-193869E67E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E279419-C7D2-4AE9-840D-65ED6B259C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1FA829A-8F4A-454D-8667-E7D83A876F42}"/>
              </a:ext>
            </a:extLst>
          </p:cNvPr>
          <p:cNvSpPr>
            <a:spLocks noGrp="1"/>
          </p:cNvSpPr>
          <p:nvPr>
            <p:ph type="dt" sz="half" idx="10"/>
          </p:nvPr>
        </p:nvSpPr>
        <p:spPr/>
        <p:txBody>
          <a:bodyPr/>
          <a:lstStyle/>
          <a:p>
            <a:fld id="{75FBA3C9-37CB-4463-AFAE-AE3029AF0BF1}" type="datetimeFigureOut">
              <a:rPr lang="en-AU" smtClean="0"/>
              <a:t>21/07/2020</a:t>
            </a:fld>
            <a:endParaRPr lang="en-AU"/>
          </a:p>
        </p:txBody>
      </p:sp>
      <p:sp>
        <p:nvSpPr>
          <p:cNvPr id="6" name="Footer Placeholder 5">
            <a:extLst>
              <a:ext uri="{FF2B5EF4-FFF2-40B4-BE49-F238E27FC236}">
                <a16:creationId xmlns:a16="http://schemas.microsoft.com/office/drawing/2014/main" id="{C5F84081-46D0-4914-8357-F141FFA23BC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D9D6671-EB78-45F3-8F6F-DDA2ED37D4A2}"/>
              </a:ext>
            </a:extLst>
          </p:cNvPr>
          <p:cNvSpPr>
            <a:spLocks noGrp="1"/>
          </p:cNvSpPr>
          <p:nvPr>
            <p:ph type="sldNum" sz="quarter" idx="12"/>
          </p:nvPr>
        </p:nvSpPr>
        <p:spPr/>
        <p:txBody>
          <a:bodyPr/>
          <a:lstStyle/>
          <a:p>
            <a:fld id="{9A55E951-AF8E-46AF-83D7-E75F7740E474}" type="slidenum">
              <a:rPr lang="en-AU" smtClean="0"/>
              <a:t>‹#›</a:t>
            </a:fld>
            <a:endParaRPr lang="en-AU"/>
          </a:p>
        </p:txBody>
      </p:sp>
    </p:spTree>
    <p:extLst>
      <p:ext uri="{BB962C8B-B14F-4D97-AF65-F5344CB8AC3E}">
        <p14:creationId xmlns:p14="http://schemas.microsoft.com/office/powerpoint/2010/main" val="4199425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A445-6BCF-4421-B342-3903684813A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2244077-AD7B-411A-845B-B3CBAC5DC3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75799-5752-4658-94E4-75636AB49D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64B146B-3E7D-4045-AF50-B9116E08F7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907880-8B53-44F6-9598-D141F936B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D0A72F9-DB0F-4899-B539-51C686BC0C82}"/>
              </a:ext>
            </a:extLst>
          </p:cNvPr>
          <p:cNvSpPr>
            <a:spLocks noGrp="1"/>
          </p:cNvSpPr>
          <p:nvPr>
            <p:ph type="dt" sz="half" idx="10"/>
          </p:nvPr>
        </p:nvSpPr>
        <p:spPr/>
        <p:txBody>
          <a:bodyPr/>
          <a:lstStyle/>
          <a:p>
            <a:fld id="{75FBA3C9-37CB-4463-AFAE-AE3029AF0BF1}" type="datetimeFigureOut">
              <a:rPr lang="en-AU" smtClean="0"/>
              <a:t>21/07/2020</a:t>
            </a:fld>
            <a:endParaRPr lang="en-AU"/>
          </a:p>
        </p:txBody>
      </p:sp>
      <p:sp>
        <p:nvSpPr>
          <p:cNvPr id="8" name="Footer Placeholder 7">
            <a:extLst>
              <a:ext uri="{FF2B5EF4-FFF2-40B4-BE49-F238E27FC236}">
                <a16:creationId xmlns:a16="http://schemas.microsoft.com/office/drawing/2014/main" id="{121DEFD1-744F-4A01-82D8-8C12DAFEAEA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0E26C81-E311-4B31-AAE8-681AF9BA18E3}"/>
              </a:ext>
            </a:extLst>
          </p:cNvPr>
          <p:cNvSpPr>
            <a:spLocks noGrp="1"/>
          </p:cNvSpPr>
          <p:nvPr>
            <p:ph type="sldNum" sz="quarter" idx="12"/>
          </p:nvPr>
        </p:nvSpPr>
        <p:spPr/>
        <p:txBody>
          <a:bodyPr/>
          <a:lstStyle/>
          <a:p>
            <a:fld id="{9A55E951-AF8E-46AF-83D7-E75F7740E474}" type="slidenum">
              <a:rPr lang="en-AU" smtClean="0"/>
              <a:t>‹#›</a:t>
            </a:fld>
            <a:endParaRPr lang="en-AU"/>
          </a:p>
        </p:txBody>
      </p:sp>
    </p:spTree>
    <p:extLst>
      <p:ext uri="{BB962C8B-B14F-4D97-AF65-F5344CB8AC3E}">
        <p14:creationId xmlns:p14="http://schemas.microsoft.com/office/powerpoint/2010/main" val="421386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AAFF-11EC-4301-8A0D-BDE6D69494D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5484BA4-2323-4027-86C9-0C691EBDC5CE}"/>
              </a:ext>
            </a:extLst>
          </p:cNvPr>
          <p:cNvSpPr>
            <a:spLocks noGrp="1"/>
          </p:cNvSpPr>
          <p:nvPr>
            <p:ph type="dt" sz="half" idx="10"/>
          </p:nvPr>
        </p:nvSpPr>
        <p:spPr/>
        <p:txBody>
          <a:bodyPr/>
          <a:lstStyle/>
          <a:p>
            <a:fld id="{75FBA3C9-37CB-4463-AFAE-AE3029AF0BF1}" type="datetimeFigureOut">
              <a:rPr lang="en-AU" smtClean="0"/>
              <a:t>21/07/2020</a:t>
            </a:fld>
            <a:endParaRPr lang="en-AU"/>
          </a:p>
        </p:txBody>
      </p:sp>
      <p:sp>
        <p:nvSpPr>
          <p:cNvPr id="4" name="Footer Placeholder 3">
            <a:extLst>
              <a:ext uri="{FF2B5EF4-FFF2-40B4-BE49-F238E27FC236}">
                <a16:creationId xmlns:a16="http://schemas.microsoft.com/office/drawing/2014/main" id="{D16A6E0C-BCAF-407A-BFF9-FE228DF4902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B58A953-7F7D-472B-B230-F7CCEAF5B87D}"/>
              </a:ext>
            </a:extLst>
          </p:cNvPr>
          <p:cNvSpPr>
            <a:spLocks noGrp="1"/>
          </p:cNvSpPr>
          <p:nvPr>
            <p:ph type="sldNum" sz="quarter" idx="12"/>
          </p:nvPr>
        </p:nvSpPr>
        <p:spPr/>
        <p:txBody>
          <a:bodyPr/>
          <a:lstStyle/>
          <a:p>
            <a:fld id="{9A55E951-AF8E-46AF-83D7-E75F7740E474}" type="slidenum">
              <a:rPr lang="en-AU" smtClean="0"/>
              <a:t>‹#›</a:t>
            </a:fld>
            <a:endParaRPr lang="en-AU"/>
          </a:p>
        </p:txBody>
      </p:sp>
    </p:spTree>
    <p:extLst>
      <p:ext uri="{BB962C8B-B14F-4D97-AF65-F5344CB8AC3E}">
        <p14:creationId xmlns:p14="http://schemas.microsoft.com/office/powerpoint/2010/main" val="26137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4FB4FD-5068-461C-A23F-CE1916126AEC}"/>
              </a:ext>
            </a:extLst>
          </p:cNvPr>
          <p:cNvSpPr>
            <a:spLocks noGrp="1"/>
          </p:cNvSpPr>
          <p:nvPr>
            <p:ph type="dt" sz="half" idx="10"/>
          </p:nvPr>
        </p:nvSpPr>
        <p:spPr/>
        <p:txBody>
          <a:bodyPr/>
          <a:lstStyle/>
          <a:p>
            <a:fld id="{75FBA3C9-37CB-4463-AFAE-AE3029AF0BF1}" type="datetimeFigureOut">
              <a:rPr lang="en-AU" smtClean="0"/>
              <a:t>21/07/2020</a:t>
            </a:fld>
            <a:endParaRPr lang="en-AU"/>
          </a:p>
        </p:txBody>
      </p:sp>
      <p:sp>
        <p:nvSpPr>
          <p:cNvPr id="3" name="Footer Placeholder 2">
            <a:extLst>
              <a:ext uri="{FF2B5EF4-FFF2-40B4-BE49-F238E27FC236}">
                <a16:creationId xmlns:a16="http://schemas.microsoft.com/office/drawing/2014/main" id="{6273B4BF-2BE6-43B9-8E8D-746B4B2BE33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DF10AEA-D897-43D1-B10D-E255D9788E3C}"/>
              </a:ext>
            </a:extLst>
          </p:cNvPr>
          <p:cNvSpPr>
            <a:spLocks noGrp="1"/>
          </p:cNvSpPr>
          <p:nvPr>
            <p:ph type="sldNum" sz="quarter" idx="12"/>
          </p:nvPr>
        </p:nvSpPr>
        <p:spPr/>
        <p:txBody>
          <a:bodyPr/>
          <a:lstStyle/>
          <a:p>
            <a:fld id="{9A55E951-AF8E-46AF-83D7-E75F7740E474}" type="slidenum">
              <a:rPr lang="en-AU" smtClean="0"/>
              <a:t>‹#›</a:t>
            </a:fld>
            <a:endParaRPr lang="en-AU"/>
          </a:p>
        </p:txBody>
      </p:sp>
    </p:spTree>
    <p:extLst>
      <p:ext uri="{BB962C8B-B14F-4D97-AF65-F5344CB8AC3E}">
        <p14:creationId xmlns:p14="http://schemas.microsoft.com/office/powerpoint/2010/main" val="47857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8DD3-8348-4EF6-ABE4-236FBB6146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BCB0BFE-5411-49E4-858B-3FB5538802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F03E293-67FC-44B3-ABEF-5A8F831185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4C80DF-19AE-41C0-B69C-74251B30401A}"/>
              </a:ext>
            </a:extLst>
          </p:cNvPr>
          <p:cNvSpPr>
            <a:spLocks noGrp="1"/>
          </p:cNvSpPr>
          <p:nvPr>
            <p:ph type="dt" sz="half" idx="10"/>
          </p:nvPr>
        </p:nvSpPr>
        <p:spPr/>
        <p:txBody>
          <a:bodyPr/>
          <a:lstStyle/>
          <a:p>
            <a:fld id="{75FBA3C9-37CB-4463-AFAE-AE3029AF0BF1}" type="datetimeFigureOut">
              <a:rPr lang="en-AU" smtClean="0"/>
              <a:t>21/07/2020</a:t>
            </a:fld>
            <a:endParaRPr lang="en-AU"/>
          </a:p>
        </p:txBody>
      </p:sp>
      <p:sp>
        <p:nvSpPr>
          <p:cNvPr id="6" name="Footer Placeholder 5">
            <a:extLst>
              <a:ext uri="{FF2B5EF4-FFF2-40B4-BE49-F238E27FC236}">
                <a16:creationId xmlns:a16="http://schemas.microsoft.com/office/drawing/2014/main" id="{8C29F4F4-E597-4D8C-A310-D83637B8729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9BF4B20-3AAC-43D9-B30C-963EA11E8767}"/>
              </a:ext>
            </a:extLst>
          </p:cNvPr>
          <p:cNvSpPr>
            <a:spLocks noGrp="1"/>
          </p:cNvSpPr>
          <p:nvPr>
            <p:ph type="sldNum" sz="quarter" idx="12"/>
          </p:nvPr>
        </p:nvSpPr>
        <p:spPr/>
        <p:txBody>
          <a:bodyPr/>
          <a:lstStyle/>
          <a:p>
            <a:fld id="{9A55E951-AF8E-46AF-83D7-E75F7740E474}" type="slidenum">
              <a:rPr lang="en-AU" smtClean="0"/>
              <a:t>‹#›</a:t>
            </a:fld>
            <a:endParaRPr lang="en-AU"/>
          </a:p>
        </p:txBody>
      </p:sp>
    </p:spTree>
    <p:extLst>
      <p:ext uri="{BB962C8B-B14F-4D97-AF65-F5344CB8AC3E}">
        <p14:creationId xmlns:p14="http://schemas.microsoft.com/office/powerpoint/2010/main" val="288309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3869-6729-48ED-9339-EC4C29ED4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1D8C094-8F98-4089-BCD7-4B1E1C55A3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436E598-3739-46B9-BDF1-462D9A179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6F843D-49A4-483A-A794-FEFD372D4CFA}"/>
              </a:ext>
            </a:extLst>
          </p:cNvPr>
          <p:cNvSpPr>
            <a:spLocks noGrp="1"/>
          </p:cNvSpPr>
          <p:nvPr>
            <p:ph type="dt" sz="half" idx="10"/>
          </p:nvPr>
        </p:nvSpPr>
        <p:spPr/>
        <p:txBody>
          <a:bodyPr/>
          <a:lstStyle/>
          <a:p>
            <a:fld id="{75FBA3C9-37CB-4463-AFAE-AE3029AF0BF1}" type="datetimeFigureOut">
              <a:rPr lang="en-AU" smtClean="0"/>
              <a:t>21/07/2020</a:t>
            </a:fld>
            <a:endParaRPr lang="en-AU"/>
          </a:p>
        </p:txBody>
      </p:sp>
      <p:sp>
        <p:nvSpPr>
          <p:cNvPr id="6" name="Footer Placeholder 5">
            <a:extLst>
              <a:ext uri="{FF2B5EF4-FFF2-40B4-BE49-F238E27FC236}">
                <a16:creationId xmlns:a16="http://schemas.microsoft.com/office/drawing/2014/main" id="{8DAB61A3-0D59-4E8B-9E43-764C94FC5DA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58D9F56-C81E-4C48-BAAE-32AAE0516F70}"/>
              </a:ext>
            </a:extLst>
          </p:cNvPr>
          <p:cNvSpPr>
            <a:spLocks noGrp="1"/>
          </p:cNvSpPr>
          <p:nvPr>
            <p:ph type="sldNum" sz="quarter" idx="12"/>
          </p:nvPr>
        </p:nvSpPr>
        <p:spPr/>
        <p:txBody>
          <a:bodyPr/>
          <a:lstStyle/>
          <a:p>
            <a:fld id="{9A55E951-AF8E-46AF-83D7-E75F7740E474}" type="slidenum">
              <a:rPr lang="en-AU" smtClean="0"/>
              <a:t>‹#›</a:t>
            </a:fld>
            <a:endParaRPr lang="en-AU"/>
          </a:p>
        </p:txBody>
      </p:sp>
    </p:spTree>
    <p:extLst>
      <p:ext uri="{BB962C8B-B14F-4D97-AF65-F5344CB8AC3E}">
        <p14:creationId xmlns:p14="http://schemas.microsoft.com/office/powerpoint/2010/main" val="69666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5820C-CED3-4B0D-9EA1-ED4D4511D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742D37A-C64B-4F9B-824F-257E142F5C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57EB325-3F39-4652-B941-26D3614259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BA3C9-37CB-4463-AFAE-AE3029AF0BF1}" type="datetimeFigureOut">
              <a:rPr lang="en-AU" smtClean="0"/>
              <a:t>21/07/2020</a:t>
            </a:fld>
            <a:endParaRPr lang="en-AU"/>
          </a:p>
        </p:txBody>
      </p:sp>
      <p:sp>
        <p:nvSpPr>
          <p:cNvPr id="5" name="Footer Placeholder 4">
            <a:extLst>
              <a:ext uri="{FF2B5EF4-FFF2-40B4-BE49-F238E27FC236}">
                <a16:creationId xmlns:a16="http://schemas.microsoft.com/office/drawing/2014/main" id="{5EA2D642-313C-4481-A08E-EF14548155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BEC0547-65ED-4195-A910-85BBBA0AA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5E951-AF8E-46AF-83D7-E75F7740E474}" type="slidenum">
              <a:rPr lang="en-AU" smtClean="0"/>
              <a:t>‹#›</a:t>
            </a:fld>
            <a:endParaRPr lang="en-AU"/>
          </a:p>
        </p:txBody>
      </p:sp>
    </p:spTree>
    <p:extLst>
      <p:ext uri="{BB962C8B-B14F-4D97-AF65-F5344CB8AC3E}">
        <p14:creationId xmlns:p14="http://schemas.microsoft.com/office/powerpoint/2010/main" val="870095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22.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22.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22.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https://ameliakoh-butler.blogspot.com/p/the-sacrament-of-empty-hands.html" TargetMode="External"/><Relationship Id="rId4" Type="http://schemas.openxmlformats.org/officeDocument/2006/relationships/hyperlink" Target="https://ruralreverend.blogspot.com/2020/03/a-lament-for-communion.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https://ameliakoh-butler.blogspot.com/p/the-sacrament-of-empty-hands.html" TargetMode="External"/><Relationship Id="rId4" Type="http://schemas.openxmlformats.org/officeDocument/2006/relationships/hyperlink" Target="https://ruralreverend.blogspot.com/2020/03/a-lament-for-communion.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045948" y="79806"/>
            <a:ext cx="4071949" cy="17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 Workshop on </a:t>
            </a:r>
          </a:p>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Holy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 COVID restrictions are eased</a:t>
            </a:r>
            <a:endParaRPr kumimoji="0" lang="en-AU" altLang="en-US" sz="1000" b="0" i="0" u="none" strike="noStrike" cap="none" normalizeH="0" baseline="0" dirty="0">
              <a:ln>
                <a:noFill/>
              </a:ln>
              <a:solidFill>
                <a:schemeClr val="tx1"/>
              </a:solidFill>
              <a:effectLst/>
            </a:endParaRPr>
          </a:p>
        </p:txBody>
      </p:sp>
      <p:sp>
        <p:nvSpPr>
          <p:cNvPr id="7" name="TextBox 6">
            <a:extLst>
              <a:ext uri="{FF2B5EF4-FFF2-40B4-BE49-F238E27FC236}">
                <a16:creationId xmlns:a16="http://schemas.microsoft.com/office/drawing/2014/main" id="{19E6AEA5-A6EB-4150-8F6A-F103F464DB97}"/>
              </a:ext>
            </a:extLst>
          </p:cNvPr>
          <p:cNvSpPr txBox="1"/>
          <p:nvPr/>
        </p:nvSpPr>
        <p:spPr>
          <a:xfrm>
            <a:off x="8708471" y="1688841"/>
            <a:ext cx="3225381" cy="338554"/>
          </a:xfrm>
          <a:prstGeom prst="rect">
            <a:avLst/>
          </a:prstGeom>
          <a:noFill/>
        </p:spPr>
        <p:txBody>
          <a:bodyPr wrap="square" rtlCol="0">
            <a:spAutoFit/>
          </a:bodyPr>
          <a:lstStyle/>
          <a:p>
            <a:pPr algn="ctr"/>
            <a:r>
              <a:rPr kumimoji="0" lang="en-AU" altLang="en-US"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Canberra Region Presbytery</a:t>
            </a:r>
            <a:endParaRPr lang="en-AU" sz="1600" dirty="0"/>
          </a:p>
        </p:txBody>
      </p:sp>
      <p:pic>
        <p:nvPicPr>
          <p:cNvPr id="9" name="Picture 8" descr="A picture containing photo, different, sign, person&#10;&#10;Description automatically generated">
            <a:extLst>
              <a:ext uri="{FF2B5EF4-FFF2-40B4-BE49-F238E27FC236}">
                <a16:creationId xmlns:a16="http://schemas.microsoft.com/office/drawing/2014/main" id="{100EEA89-024A-4398-9067-D23C56581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173" y="2027395"/>
            <a:ext cx="4999653" cy="4999653"/>
          </a:xfrm>
          <a:prstGeom prst="rect">
            <a:avLst/>
          </a:prstGeom>
        </p:spPr>
      </p:pic>
      <p:pic>
        <p:nvPicPr>
          <p:cNvPr id="11" name="Picture 10" descr="A picture containing sitting, table, cup, glass&#10;&#10;Description automatically generated">
            <a:extLst>
              <a:ext uri="{FF2B5EF4-FFF2-40B4-BE49-F238E27FC236}">
                <a16:creationId xmlns:a16="http://schemas.microsoft.com/office/drawing/2014/main" id="{B7A45235-CC23-43DF-BBC3-E9E65A386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962" y="3603296"/>
            <a:ext cx="2476500" cy="1847850"/>
          </a:xfrm>
          <a:prstGeom prst="rect">
            <a:avLst/>
          </a:prstGeom>
        </p:spPr>
      </p:pic>
      <p:pic>
        <p:nvPicPr>
          <p:cNvPr id="13" name="Picture 12" descr="A close up of a cake&#10;&#10;Description automatically generated">
            <a:extLst>
              <a:ext uri="{FF2B5EF4-FFF2-40B4-BE49-F238E27FC236}">
                <a16:creationId xmlns:a16="http://schemas.microsoft.com/office/drawing/2014/main" id="{93BB1C69-2242-4107-AF27-90C40927A8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3249" y="3597367"/>
            <a:ext cx="2133600" cy="2143125"/>
          </a:xfrm>
          <a:prstGeom prst="rect">
            <a:avLst/>
          </a:prstGeom>
        </p:spPr>
      </p:pic>
    </p:spTree>
    <p:extLst>
      <p:ext uri="{BB962C8B-B14F-4D97-AF65-F5344CB8AC3E}">
        <p14:creationId xmlns:p14="http://schemas.microsoft.com/office/powerpoint/2010/main" val="64375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045948" y="402971"/>
            <a:ext cx="4071949" cy="11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Holy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 COVID restrictions are eased</a:t>
            </a:r>
            <a:endParaRPr kumimoji="0" lang="en-AU" altLang="en-US" sz="1000"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F480A63E-F62F-4063-AD9A-016A69D95208}"/>
              </a:ext>
            </a:extLst>
          </p:cNvPr>
          <p:cNvSpPr txBox="1"/>
          <p:nvPr/>
        </p:nvSpPr>
        <p:spPr>
          <a:xfrm>
            <a:off x="774441" y="1819469"/>
            <a:ext cx="6522098" cy="4968604"/>
          </a:xfrm>
          <a:prstGeom prst="rect">
            <a:avLst/>
          </a:prstGeom>
          <a:noFill/>
        </p:spPr>
        <p:txBody>
          <a:bodyPr wrap="square" rtlCol="0">
            <a:spAutoFit/>
          </a:bodyPr>
          <a:lstStyle/>
          <a:p>
            <a:pPr lvl="0" algn="ctr">
              <a:lnSpc>
                <a:spcPct val="107000"/>
              </a:lnSpc>
              <a:spcAft>
                <a:spcPts val="600"/>
              </a:spcAft>
            </a:pPr>
            <a:r>
              <a:rPr lang="en-AU" sz="3600" i="1" dirty="0">
                <a:latin typeface="Arial" panose="020B0604020202020204" pitchFamily="34" charset="0"/>
                <a:ea typeface="Times New Roman" panose="02020603050405020304" pitchFamily="18" charset="0"/>
              </a:rPr>
              <a:t>S</a:t>
            </a:r>
            <a:r>
              <a:rPr lang="en-AU" sz="3600" i="1" dirty="0">
                <a:effectLst/>
                <a:latin typeface="Arial" panose="020B0604020202020204" pitchFamily="34" charset="0"/>
                <a:ea typeface="Times New Roman" panose="02020603050405020304" pitchFamily="18" charset="0"/>
              </a:rPr>
              <a:t>hould we be looking to hold services that include </a:t>
            </a:r>
            <a:br>
              <a:rPr lang="en-AU" sz="3600" i="1" dirty="0">
                <a:effectLst/>
                <a:latin typeface="Arial" panose="020B0604020202020204" pitchFamily="34" charset="0"/>
                <a:ea typeface="Times New Roman" panose="02020603050405020304" pitchFamily="18" charset="0"/>
              </a:rPr>
            </a:br>
            <a:r>
              <a:rPr lang="en-AU" sz="3600" i="1" dirty="0">
                <a:effectLst/>
                <a:latin typeface="Arial" panose="020B0604020202020204" pitchFamily="34" charset="0"/>
                <a:ea typeface="Times New Roman" panose="02020603050405020304" pitchFamily="18" charset="0"/>
              </a:rPr>
              <a:t>the sacrament </a:t>
            </a:r>
            <a:br>
              <a:rPr lang="en-AU" sz="3600" i="1" dirty="0">
                <a:effectLst/>
                <a:latin typeface="Arial" panose="020B0604020202020204" pitchFamily="34" charset="0"/>
                <a:ea typeface="Times New Roman" panose="02020603050405020304" pitchFamily="18" charset="0"/>
              </a:rPr>
            </a:br>
            <a:r>
              <a:rPr lang="en-AU" sz="3600" i="1" dirty="0">
                <a:effectLst/>
                <a:latin typeface="Arial" panose="020B0604020202020204" pitchFamily="34" charset="0"/>
                <a:ea typeface="Times New Roman" panose="02020603050405020304" pitchFamily="18" charset="0"/>
              </a:rPr>
              <a:t>of holy communion, </a:t>
            </a:r>
            <a:br>
              <a:rPr lang="en-AU" sz="3600" i="1" dirty="0">
                <a:effectLst/>
                <a:latin typeface="Arial" panose="020B0604020202020204" pitchFamily="34" charset="0"/>
                <a:ea typeface="Times New Roman" panose="02020603050405020304" pitchFamily="18" charset="0"/>
              </a:rPr>
            </a:br>
            <a:r>
              <a:rPr lang="en-AU" sz="3600" i="1" dirty="0">
                <a:effectLst/>
                <a:latin typeface="Arial" panose="020B0604020202020204" pitchFamily="34" charset="0"/>
                <a:ea typeface="Times New Roman" panose="02020603050405020304" pitchFamily="18" charset="0"/>
              </a:rPr>
              <a:t>when we regather?</a:t>
            </a:r>
            <a:r>
              <a:rPr lang="en-AU" sz="3600" dirty="0">
                <a:effectLst/>
                <a:latin typeface="Arial" panose="020B0604020202020204" pitchFamily="34" charset="0"/>
                <a:ea typeface="Times New Roman" panose="02020603050405020304" pitchFamily="18" charset="0"/>
              </a:rPr>
              <a:t> </a:t>
            </a:r>
          </a:p>
          <a:p>
            <a:pPr lvl="0" algn="ctr">
              <a:lnSpc>
                <a:spcPct val="107000"/>
              </a:lnSpc>
              <a:spcAft>
                <a:spcPts val="600"/>
              </a:spcAft>
            </a:pPr>
            <a:endParaRPr lang="en-AU" sz="3600" dirty="0">
              <a:latin typeface="Arial" panose="020B0604020202020204" pitchFamily="34" charset="0"/>
            </a:endParaRPr>
          </a:p>
          <a:p>
            <a:pPr lvl="0" algn="ctr">
              <a:lnSpc>
                <a:spcPct val="107000"/>
              </a:lnSpc>
              <a:spcAft>
                <a:spcPts val="600"/>
              </a:spcAft>
            </a:pPr>
            <a:r>
              <a:rPr lang="en-AU" sz="2400" i="1" dirty="0">
                <a:effectLst/>
                <a:latin typeface="Arial" panose="020B0604020202020204" pitchFamily="34" charset="0"/>
                <a:ea typeface="Times New Roman" panose="02020603050405020304" pitchFamily="18" charset="0"/>
              </a:rPr>
              <a:t>Is this an advisable practice, </a:t>
            </a:r>
            <a:br>
              <a:rPr lang="en-AU" sz="2400" i="1" dirty="0">
                <a:effectLst/>
                <a:latin typeface="Arial" panose="020B0604020202020204" pitchFamily="34" charset="0"/>
                <a:ea typeface="Times New Roman" panose="02020603050405020304" pitchFamily="18" charset="0"/>
              </a:rPr>
            </a:br>
            <a:r>
              <a:rPr lang="en-AU" sz="2400" i="1" dirty="0">
                <a:effectLst/>
                <a:latin typeface="Arial" panose="020B0604020202020204" pitchFamily="34" charset="0"/>
                <a:ea typeface="Times New Roman" panose="02020603050405020304" pitchFamily="18" charset="0"/>
              </a:rPr>
              <a:t>given all the health warnings </a:t>
            </a:r>
            <a:br>
              <a:rPr lang="en-AU" sz="2400" i="1" dirty="0">
                <a:effectLst/>
                <a:latin typeface="Arial" panose="020B0604020202020204" pitchFamily="34" charset="0"/>
                <a:ea typeface="Times New Roman" panose="02020603050405020304" pitchFamily="18" charset="0"/>
              </a:rPr>
            </a:br>
            <a:r>
              <a:rPr lang="en-AU" sz="2400" i="1" dirty="0">
                <a:effectLst/>
                <a:latin typeface="Arial" panose="020B0604020202020204" pitchFamily="34" charset="0"/>
                <a:ea typeface="Times New Roman" panose="02020603050405020304" pitchFamily="18" charset="0"/>
              </a:rPr>
              <a:t>about so many matters, of recent times?</a:t>
            </a:r>
            <a:endParaRPr lang="en-AU" sz="3600" i="1" dirty="0"/>
          </a:p>
        </p:txBody>
      </p:sp>
      <p:pic>
        <p:nvPicPr>
          <p:cNvPr id="7" name="Picture 6" descr="A picture containing sitting, table, cup, glass&#10;&#10;Description automatically generated">
            <a:extLst>
              <a:ext uri="{FF2B5EF4-FFF2-40B4-BE49-F238E27FC236}">
                <a16:creationId xmlns:a16="http://schemas.microsoft.com/office/drawing/2014/main" id="{C6396DB8-3B78-4611-8B56-12111ECF9D75}"/>
              </a:ext>
            </a:extLst>
          </p:cNvPr>
          <p:cNvPicPr/>
          <p:nvPr/>
        </p:nvPicPr>
        <p:blipFill>
          <a:blip r:embed="rId4">
            <a:extLst>
              <a:ext uri="{28A0092B-C50C-407E-A947-70E740481C1C}">
                <a14:useLocalDpi xmlns:a14="http://schemas.microsoft.com/office/drawing/2010/main" val="0"/>
              </a:ext>
            </a:extLst>
          </a:blip>
          <a:stretch>
            <a:fillRect/>
          </a:stretch>
        </p:blipFill>
        <p:spPr>
          <a:xfrm>
            <a:off x="7779352" y="3159332"/>
            <a:ext cx="2919750" cy="2288877"/>
          </a:xfrm>
          <a:prstGeom prst="rect">
            <a:avLst/>
          </a:prstGeom>
        </p:spPr>
      </p:pic>
    </p:spTree>
    <p:extLst>
      <p:ext uri="{BB962C8B-B14F-4D97-AF65-F5344CB8AC3E}">
        <p14:creationId xmlns:p14="http://schemas.microsoft.com/office/powerpoint/2010/main" val="2133763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045948" y="402971"/>
            <a:ext cx="4071949" cy="11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Holy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 COVID restrictions are eased</a:t>
            </a:r>
            <a:endParaRPr kumimoji="0" lang="en-AU" altLang="en-US" sz="1000"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FFAD9410-7E45-4291-9B5D-F0F3F8F310B8}"/>
              </a:ext>
            </a:extLst>
          </p:cNvPr>
          <p:cNvSpPr txBox="1"/>
          <p:nvPr/>
        </p:nvSpPr>
        <p:spPr>
          <a:xfrm>
            <a:off x="2099652" y="2289750"/>
            <a:ext cx="6018245" cy="4339650"/>
          </a:xfrm>
          <a:prstGeom prst="rect">
            <a:avLst/>
          </a:prstGeom>
          <a:noFill/>
        </p:spPr>
        <p:txBody>
          <a:bodyPr wrap="square" rtlCol="0">
            <a:spAutoFit/>
          </a:bodyPr>
          <a:lstStyle/>
          <a:p>
            <a:pPr algn="ctr">
              <a:spcAft>
                <a:spcPts val="1200"/>
              </a:spcAft>
            </a:pPr>
            <a:r>
              <a:rPr lang="en-AU" sz="4000" dirty="0">
                <a:effectLst/>
                <a:latin typeface="Arial" panose="020B0604020202020204" pitchFamily="34" charset="0"/>
                <a:ea typeface="Times New Roman" panose="02020603050405020304" pitchFamily="18" charset="0"/>
                <a:cs typeface="Times New Roman" panose="02020603050405020304" pitchFamily="18" charset="0"/>
              </a:rPr>
              <a:t>How can we continue </a:t>
            </a:r>
          </a:p>
          <a:p>
            <a:pPr algn="ctr">
              <a:spcAft>
                <a:spcPts val="1200"/>
              </a:spcAft>
            </a:pPr>
            <a:r>
              <a:rPr lang="en-AU" sz="4000" dirty="0">
                <a:effectLst/>
                <a:latin typeface="Arial" panose="020B0604020202020204" pitchFamily="34" charset="0"/>
                <a:ea typeface="Times New Roman" panose="02020603050405020304" pitchFamily="18" charset="0"/>
                <a:cs typeface="Times New Roman" panose="02020603050405020304" pitchFamily="18" charset="0"/>
              </a:rPr>
              <a:t>in communion with God, </a:t>
            </a:r>
          </a:p>
          <a:p>
            <a:pPr algn="ctr">
              <a:spcAft>
                <a:spcPts val="1200"/>
              </a:spcAft>
            </a:pPr>
            <a:r>
              <a:rPr lang="en-AU" sz="4000" dirty="0">
                <a:effectLst/>
                <a:latin typeface="Arial" panose="020B0604020202020204" pitchFamily="34" charset="0"/>
                <a:ea typeface="Times New Roman" panose="02020603050405020304" pitchFamily="18" charset="0"/>
                <a:cs typeface="Times New Roman" panose="02020603050405020304" pitchFamily="18" charset="0"/>
              </a:rPr>
              <a:t>in this COVID 19 time? </a:t>
            </a:r>
          </a:p>
          <a:p>
            <a:pPr algn="ctr">
              <a:spcAft>
                <a:spcPts val="1200"/>
              </a:spcAft>
            </a:pPr>
            <a:r>
              <a:rPr lang="en-AU" sz="2400" i="1" dirty="0">
                <a:effectLst/>
                <a:latin typeface="Arial" panose="020B0604020202020204" pitchFamily="34" charset="0"/>
                <a:ea typeface="Times New Roman" panose="02020603050405020304" pitchFamily="18" charset="0"/>
                <a:cs typeface="Times New Roman" panose="02020603050405020304" pitchFamily="18" charset="0"/>
              </a:rPr>
              <a:t>rather than </a:t>
            </a:r>
          </a:p>
          <a:p>
            <a:pPr algn="ctr">
              <a:spcAft>
                <a:spcPts val="1200"/>
              </a:spcAft>
            </a:pPr>
            <a:r>
              <a:rPr lang="en-AU" sz="3200" dirty="0">
                <a:latin typeface="Arial" panose="020B0604020202020204" pitchFamily="34" charset="0"/>
                <a:ea typeface="Times New Roman" panose="02020603050405020304" pitchFamily="18" charset="0"/>
                <a:cs typeface="Times New Roman" panose="02020603050405020304" pitchFamily="18" charset="0"/>
              </a:rPr>
              <a:t>W</a:t>
            </a:r>
            <a:r>
              <a:rPr lang="en-AU" sz="3200" dirty="0">
                <a:effectLst/>
                <a:latin typeface="Arial" panose="020B0604020202020204" pitchFamily="34" charset="0"/>
                <a:ea typeface="Times New Roman" panose="02020603050405020304" pitchFamily="18" charset="0"/>
                <a:cs typeface="Times New Roman" panose="02020603050405020304" pitchFamily="18" charset="0"/>
              </a:rPr>
              <a:t>hen can we have </a:t>
            </a:r>
            <a:br>
              <a:rPr lang="en-AU" sz="3200" dirty="0">
                <a:effectLst/>
                <a:latin typeface="Arial" panose="020B0604020202020204" pitchFamily="34" charset="0"/>
                <a:ea typeface="Times New Roman" panose="02020603050405020304" pitchFamily="18" charset="0"/>
                <a:cs typeface="Times New Roman" panose="02020603050405020304" pitchFamily="18" charset="0"/>
              </a:rPr>
            </a:br>
            <a:r>
              <a:rPr lang="en-AU" sz="3200" dirty="0">
                <a:effectLst/>
                <a:latin typeface="Arial" panose="020B0604020202020204" pitchFamily="34" charset="0"/>
                <a:ea typeface="Times New Roman" panose="02020603050405020304" pitchFamily="18" charset="0"/>
                <a:cs typeface="Times New Roman" panose="02020603050405020304" pitchFamily="18" charset="0"/>
              </a:rPr>
              <a:t>communion again?</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69782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045948" y="402971"/>
            <a:ext cx="4071949" cy="11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Holy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 COVID restrictions are eased</a:t>
            </a:r>
            <a:endParaRPr kumimoji="0" lang="en-AU" altLang="en-US" sz="1000" b="0" i="0" u="none" strike="noStrike" cap="none" normalizeH="0" baseline="0" dirty="0">
              <a:ln>
                <a:noFill/>
              </a:ln>
              <a:solidFill>
                <a:schemeClr val="tx1"/>
              </a:solidFill>
              <a:effectLst/>
            </a:endParaRPr>
          </a:p>
        </p:txBody>
      </p:sp>
      <p:pic>
        <p:nvPicPr>
          <p:cNvPr id="4" name="Picture 3">
            <a:extLst>
              <a:ext uri="{FF2B5EF4-FFF2-40B4-BE49-F238E27FC236}">
                <a16:creationId xmlns:a16="http://schemas.microsoft.com/office/drawing/2014/main" id="{667B5B3F-BDD5-4B90-A2A3-18498155E4D6}"/>
              </a:ext>
            </a:extLst>
          </p:cNvPr>
          <p:cNvPicPr>
            <a:picLocks noChangeAspect="1"/>
          </p:cNvPicPr>
          <p:nvPr/>
        </p:nvPicPr>
        <p:blipFill>
          <a:blip r:embed="rId4"/>
          <a:stretch>
            <a:fillRect/>
          </a:stretch>
        </p:blipFill>
        <p:spPr>
          <a:xfrm>
            <a:off x="0" y="2059319"/>
            <a:ext cx="12192000" cy="4395710"/>
          </a:xfrm>
          <a:prstGeom prst="rect">
            <a:avLst/>
          </a:prstGeom>
        </p:spPr>
      </p:pic>
    </p:spTree>
    <p:extLst>
      <p:ext uri="{BB962C8B-B14F-4D97-AF65-F5344CB8AC3E}">
        <p14:creationId xmlns:p14="http://schemas.microsoft.com/office/powerpoint/2010/main" val="75794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469364" y="340973"/>
            <a:ext cx="2701381" cy="106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lnSpc>
                <a:spcPct val="107000"/>
              </a:lnSpc>
              <a:spcAft>
                <a:spcPts val="600"/>
              </a:spcAft>
            </a:pPr>
            <a:r>
              <a:rPr lang="en-AU" sz="2800" b="1" i="1" dirty="0">
                <a:effectLst/>
                <a:latin typeface="Arial" panose="020B0604020202020204" pitchFamily="34" charset="0"/>
                <a:ea typeface="Times New Roman" panose="02020603050405020304" pitchFamily="18" charset="0"/>
                <a:cs typeface="Times New Roman" panose="02020603050405020304" pitchFamily="18" charset="0"/>
              </a:rPr>
              <a:t>Gathering </a:t>
            </a:r>
          </a:p>
          <a:p>
            <a:pPr algn="ctr">
              <a:lnSpc>
                <a:spcPct val="107000"/>
              </a:lnSpc>
              <a:spcAft>
                <a:spcPts val="600"/>
              </a:spcAft>
            </a:pPr>
            <a:r>
              <a:rPr lang="en-AU" sz="2800" b="1" i="1" dirty="0">
                <a:effectLst/>
                <a:latin typeface="Arial" panose="020B0604020202020204" pitchFamily="34" charset="0"/>
                <a:ea typeface="Times New Roman" panose="02020603050405020304" pitchFamily="18" charset="0"/>
                <a:cs typeface="Times New Roman" panose="02020603050405020304" pitchFamily="18" charset="0"/>
              </a:rPr>
              <a:t>as community </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picture containing table, front, sitting, wooden&#10;&#10;Description automatically generated">
            <a:extLst>
              <a:ext uri="{FF2B5EF4-FFF2-40B4-BE49-F238E27FC236}">
                <a16:creationId xmlns:a16="http://schemas.microsoft.com/office/drawing/2014/main" id="{5B5838BE-91B9-469B-ABFA-36607D359C4F}"/>
              </a:ext>
            </a:extLst>
          </p:cNvPr>
          <p:cNvPicPr/>
          <p:nvPr/>
        </p:nvPicPr>
        <p:blipFill>
          <a:blip r:embed="rId4">
            <a:extLst>
              <a:ext uri="{28A0092B-C50C-407E-A947-70E740481C1C}">
                <a14:useLocalDpi xmlns:a14="http://schemas.microsoft.com/office/drawing/2010/main" val="0"/>
              </a:ext>
            </a:extLst>
          </a:blip>
          <a:stretch>
            <a:fillRect/>
          </a:stretch>
        </p:blipFill>
        <p:spPr>
          <a:xfrm>
            <a:off x="8248261" y="3797559"/>
            <a:ext cx="3612351" cy="2667156"/>
          </a:xfrm>
          <a:prstGeom prst="rect">
            <a:avLst/>
          </a:prstGeom>
        </p:spPr>
      </p:pic>
      <p:sp>
        <p:nvSpPr>
          <p:cNvPr id="4" name="TextBox 3">
            <a:extLst>
              <a:ext uri="{FF2B5EF4-FFF2-40B4-BE49-F238E27FC236}">
                <a16:creationId xmlns:a16="http://schemas.microsoft.com/office/drawing/2014/main" id="{D5E32FEE-C1C7-41F0-96C8-AF6047948119}"/>
              </a:ext>
            </a:extLst>
          </p:cNvPr>
          <p:cNvSpPr txBox="1"/>
          <p:nvPr/>
        </p:nvSpPr>
        <p:spPr>
          <a:xfrm>
            <a:off x="914401" y="2034073"/>
            <a:ext cx="7109926" cy="5142946"/>
          </a:xfrm>
          <a:prstGeom prst="rect">
            <a:avLst/>
          </a:prstGeom>
          <a:noFill/>
        </p:spPr>
        <p:txBody>
          <a:bodyPr wrap="square" rtlCol="0">
            <a:spAutoFit/>
          </a:bodyPr>
          <a:lstStyle/>
          <a:p>
            <a:pPr>
              <a:lnSpc>
                <a:spcPct val="110000"/>
              </a:lnSpc>
              <a:spcAft>
                <a:spcPts val="0"/>
              </a:spcAft>
            </a:pPr>
            <a:r>
              <a:rPr lang="en-AU" sz="2400" dirty="0">
                <a:effectLst/>
                <a:latin typeface="Times New Roman" panose="02020603050405020304" pitchFamily="18" charset="0"/>
                <a:ea typeface="Times New Roman" panose="02020603050405020304" pitchFamily="18" charset="0"/>
              </a:rPr>
              <a:t>23 For I received from the Lord </a:t>
            </a:r>
          </a:p>
          <a:p>
            <a:pPr>
              <a:lnSpc>
                <a:spcPct val="110000"/>
              </a:lnSpc>
              <a:spcAft>
                <a:spcPts val="0"/>
              </a:spcAft>
            </a:pPr>
            <a:r>
              <a:rPr lang="en-AU" sz="2400" dirty="0">
                <a:effectLst/>
                <a:latin typeface="Times New Roman" panose="02020603050405020304" pitchFamily="18" charset="0"/>
                <a:ea typeface="Times New Roman" panose="02020603050405020304" pitchFamily="18" charset="0"/>
              </a:rPr>
              <a:t>what I also handed on to you, that the Lord Jesus </a:t>
            </a:r>
          </a:p>
          <a:p>
            <a:pPr>
              <a:lnSpc>
                <a:spcPct val="110000"/>
              </a:lnSpc>
              <a:spcAft>
                <a:spcPts val="0"/>
              </a:spcAft>
            </a:pPr>
            <a:r>
              <a:rPr lang="en-AU" sz="2400" dirty="0">
                <a:effectLst/>
                <a:latin typeface="Times New Roman" panose="02020603050405020304" pitchFamily="18" charset="0"/>
                <a:ea typeface="Times New Roman" panose="02020603050405020304" pitchFamily="18" charset="0"/>
              </a:rPr>
              <a:t>on the night when he was betrayed took a loaf of bread, </a:t>
            </a:r>
          </a:p>
          <a:p>
            <a:pPr>
              <a:lnSpc>
                <a:spcPct val="110000"/>
              </a:lnSpc>
              <a:spcAft>
                <a:spcPts val="0"/>
              </a:spcAft>
            </a:pPr>
            <a:r>
              <a:rPr lang="en-AU" sz="2400" dirty="0">
                <a:effectLst/>
                <a:latin typeface="Times New Roman" panose="02020603050405020304" pitchFamily="18" charset="0"/>
                <a:ea typeface="Times New Roman" panose="02020603050405020304" pitchFamily="18" charset="0"/>
              </a:rPr>
              <a:t>24 and when he had given thanks, he broke it </a:t>
            </a:r>
          </a:p>
          <a:p>
            <a:pPr>
              <a:lnSpc>
                <a:spcPct val="110000"/>
              </a:lnSpc>
              <a:spcAft>
                <a:spcPts val="0"/>
              </a:spcAft>
            </a:pPr>
            <a:r>
              <a:rPr lang="en-AU" sz="2400" dirty="0">
                <a:effectLst/>
                <a:latin typeface="Times New Roman" panose="02020603050405020304" pitchFamily="18" charset="0"/>
                <a:ea typeface="Times New Roman" panose="02020603050405020304" pitchFamily="18" charset="0"/>
              </a:rPr>
              <a:t>and said, "This is my body that is for you. </a:t>
            </a:r>
          </a:p>
          <a:p>
            <a:pPr>
              <a:lnSpc>
                <a:spcPct val="110000"/>
              </a:lnSpc>
              <a:spcAft>
                <a:spcPts val="0"/>
              </a:spcAft>
            </a:pPr>
            <a:r>
              <a:rPr lang="en-AU" sz="2400" dirty="0">
                <a:effectLst/>
                <a:latin typeface="Times New Roman" panose="02020603050405020304" pitchFamily="18" charset="0"/>
                <a:ea typeface="Times New Roman" panose="02020603050405020304" pitchFamily="18" charset="0"/>
              </a:rPr>
              <a:t>Do this in remembrance of me." </a:t>
            </a:r>
          </a:p>
          <a:p>
            <a:pPr>
              <a:lnSpc>
                <a:spcPct val="110000"/>
              </a:lnSpc>
              <a:spcAft>
                <a:spcPts val="0"/>
              </a:spcAft>
            </a:pPr>
            <a:r>
              <a:rPr lang="en-AU" sz="2400" dirty="0">
                <a:effectLst/>
                <a:latin typeface="Times New Roman" panose="02020603050405020304" pitchFamily="18" charset="0"/>
                <a:ea typeface="Times New Roman" panose="02020603050405020304" pitchFamily="18" charset="0"/>
              </a:rPr>
              <a:t>25 In the same way he took the cup also, after supper, saying, "This cup is the new covenant in my blood. </a:t>
            </a:r>
          </a:p>
          <a:p>
            <a:pPr>
              <a:lnSpc>
                <a:spcPct val="110000"/>
              </a:lnSpc>
              <a:spcAft>
                <a:spcPts val="0"/>
              </a:spcAft>
            </a:pPr>
            <a:r>
              <a:rPr lang="en-AU" sz="2400" dirty="0">
                <a:effectLst/>
                <a:latin typeface="Times New Roman" panose="02020603050405020304" pitchFamily="18" charset="0"/>
                <a:ea typeface="Times New Roman" panose="02020603050405020304" pitchFamily="18" charset="0"/>
              </a:rPr>
              <a:t>Do this, as often as you drink it, in remembrance of me." 26 For as often as you eat this bread and drink the cup, you proclaim the LORD's death until he comes.</a:t>
            </a:r>
            <a:endParaRPr lang="en-AU" sz="1800" dirty="0">
              <a:effectLst/>
              <a:latin typeface="Times New Roman" panose="02020603050405020304" pitchFamily="18" charset="0"/>
              <a:ea typeface="Times New Roman" panose="02020603050405020304" pitchFamily="18" charset="0"/>
            </a:endParaRPr>
          </a:p>
          <a:p>
            <a:pPr>
              <a:lnSpc>
                <a:spcPct val="110000"/>
              </a:lnSpc>
              <a:spcAft>
                <a:spcPts val="0"/>
              </a:spcAft>
            </a:pPr>
            <a:r>
              <a:rPr lang="en-AU" sz="1800" dirty="0">
                <a:effectLst/>
                <a:latin typeface="Times New Roman" panose="02020603050405020304" pitchFamily="18" charset="0"/>
                <a:ea typeface="Times New Roman" panose="02020603050405020304" pitchFamily="18" charset="0"/>
              </a:rPr>
              <a:t> </a:t>
            </a:r>
          </a:p>
          <a:p>
            <a:endParaRPr lang="en-AU" dirty="0"/>
          </a:p>
        </p:txBody>
      </p:sp>
    </p:spTree>
    <p:extLst>
      <p:ext uri="{BB962C8B-B14F-4D97-AF65-F5344CB8AC3E}">
        <p14:creationId xmlns:p14="http://schemas.microsoft.com/office/powerpoint/2010/main" val="3027902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731232" y="444233"/>
            <a:ext cx="2701381" cy="106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lnSpc>
                <a:spcPct val="107000"/>
              </a:lnSpc>
              <a:spcAft>
                <a:spcPts val="600"/>
              </a:spcAft>
            </a:pPr>
            <a:r>
              <a:rPr lang="en-AU" sz="2800" b="1" i="1" dirty="0">
                <a:effectLst/>
                <a:latin typeface="Arial" panose="020B0604020202020204" pitchFamily="34" charset="0"/>
                <a:ea typeface="Times New Roman" panose="02020603050405020304" pitchFamily="18" charset="0"/>
                <a:cs typeface="Times New Roman" panose="02020603050405020304" pitchFamily="18" charset="0"/>
              </a:rPr>
              <a:t>Gathering </a:t>
            </a:r>
          </a:p>
          <a:p>
            <a:pPr algn="ctr">
              <a:lnSpc>
                <a:spcPct val="107000"/>
              </a:lnSpc>
              <a:spcAft>
                <a:spcPts val="600"/>
              </a:spcAft>
            </a:pPr>
            <a:r>
              <a:rPr lang="en-AU" sz="2800" b="1" i="1" dirty="0">
                <a:effectLst/>
                <a:latin typeface="Arial" panose="020B0604020202020204" pitchFamily="34" charset="0"/>
                <a:ea typeface="Times New Roman" panose="02020603050405020304" pitchFamily="18" charset="0"/>
                <a:cs typeface="Times New Roman" panose="02020603050405020304" pitchFamily="18" charset="0"/>
              </a:rPr>
              <a:t>as community </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picture containing table, front, sitting, wooden&#10;&#10;Description automatically generated">
            <a:extLst>
              <a:ext uri="{FF2B5EF4-FFF2-40B4-BE49-F238E27FC236}">
                <a16:creationId xmlns:a16="http://schemas.microsoft.com/office/drawing/2014/main" id="{5B5838BE-91B9-469B-ABFA-36607D359C4F}"/>
              </a:ext>
            </a:extLst>
          </p:cNvPr>
          <p:cNvPicPr/>
          <p:nvPr/>
        </p:nvPicPr>
        <p:blipFill>
          <a:blip r:embed="rId4">
            <a:extLst>
              <a:ext uri="{28A0092B-C50C-407E-A947-70E740481C1C}">
                <a14:useLocalDpi xmlns:a14="http://schemas.microsoft.com/office/drawing/2010/main" val="0"/>
              </a:ext>
            </a:extLst>
          </a:blip>
          <a:stretch>
            <a:fillRect/>
          </a:stretch>
        </p:blipFill>
        <p:spPr>
          <a:xfrm>
            <a:off x="8248261" y="3797559"/>
            <a:ext cx="3612351" cy="2667156"/>
          </a:xfrm>
          <a:prstGeom prst="rect">
            <a:avLst/>
          </a:prstGeom>
        </p:spPr>
      </p:pic>
      <p:sp>
        <p:nvSpPr>
          <p:cNvPr id="4" name="TextBox 3">
            <a:extLst>
              <a:ext uri="{FF2B5EF4-FFF2-40B4-BE49-F238E27FC236}">
                <a16:creationId xmlns:a16="http://schemas.microsoft.com/office/drawing/2014/main" id="{D5E32FEE-C1C7-41F0-96C8-AF6047948119}"/>
              </a:ext>
            </a:extLst>
          </p:cNvPr>
          <p:cNvSpPr txBox="1"/>
          <p:nvPr/>
        </p:nvSpPr>
        <p:spPr>
          <a:xfrm>
            <a:off x="411674" y="1823341"/>
            <a:ext cx="7268547" cy="4332083"/>
          </a:xfrm>
          <a:prstGeom prst="rect">
            <a:avLst/>
          </a:prstGeom>
          <a:noFill/>
        </p:spPr>
        <p:txBody>
          <a:bodyPr wrap="square" rtlCol="0">
            <a:spAutoFit/>
          </a:bodyPr>
          <a:lstStyle/>
          <a:p>
            <a:pPr>
              <a:lnSpc>
                <a:spcPct val="110000"/>
              </a:lnSpc>
              <a:spcAft>
                <a:spcPts val="0"/>
              </a:spcAft>
            </a:pPr>
            <a:r>
              <a:rPr lang="en-AU" sz="2800" dirty="0">
                <a:effectLst/>
                <a:latin typeface="Times New Roman" panose="02020603050405020304" pitchFamily="18" charset="0"/>
                <a:ea typeface="Times New Roman" panose="02020603050405020304" pitchFamily="18" charset="0"/>
              </a:rPr>
              <a:t>17 Now in the following instructions I do not commend you, because when you come together it is not for the better but for the worse. </a:t>
            </a:r>
          </a:p>
          <a:p>
            <a:pPr>
              <a:lnSpc>
                <a:spcPct val="110000"/>
              </a:lnSpc>
              <a:spcAft>
                <a:spcPts val="0"/>
              </a:spcAft>
            </a:pPr>
            <a:r>
              <a:rPr lang="en-AU" sz="2800" dirty="0">
                <a:effectLst/>
                <a:latin typeface="Times New Roman" panose="02020603050405020304" pitchFamily="18" charset="0"/>
                <a:ea typeface="Times New Roman" panose="02020603050405020304" pitchFamily="18" charset="0"/>
              </a:rPr>
              <a:t>18 For, to begin with, when you come together </a:t>
            </a:r>
            <a:br>
              <a:rPr lang="en-AU" sz="2800" dirty="0">
                <a:effectLst/>
                <a:latin typeface="Times New Roman" panose="02020603050405020304" pitchFamily="18" charset="0"/>
                <a:ea typeface="Times New Roman" panose="02020603050405020304" pitchFamily="18" charset="0"/>
              </a:rPr>
            </a:br>
            <a:r>
              <a:rPr lang="en-AU" sz="2800" dirty="0">
                <a:effectLst/>
                <a:latin typeface="Times New Roman" panose="02020603050405020304" pitchFamily="18" charset="0"/>
                <a:ea typeface="Times New Roman" panose="02020603050405020304" pitchFamily="18" charset="0"/>
              </a:rPr>
              <a:t>as a church, I hear that there are divisions among you; and to some extent I believe it. </a:t>
            </a:r>
          </a:p>
          <a:p>
            <a:pPr>
              <a:lnSpc>
                <a:spcPct val="110000"/>
              </a:lnSpc>
              <a:spcAft>
                <a:spcPts val="0"/>
              </a:spcAft>
            </a:pPr>
            <a:r>
              <a:rPr lang="en-AU" sz="2800" dirty="0">
                <a:effectLst/>
                <a:latin typeface="Times New Roman" panose="02020603050405020304" pitchFamily="18" charset="0"/>
                <a:ea typeface="Times New Roman" panose="02020603050405020304" pitchFamily="18" charset="0"/>
              </a:rPr>
              <a:t>19 Indeed, there have to be factions among you, for only so will it become clear who among you are genuine. </a:t>
            </a:r>
            <a:endParaRPr lang="en-AU" sz="2000" dirty="0"/>
          </a:p>
        </p:txBody>
      </p:sp>
    </p:spTree>
    <p:extLst>
      <p:ext uri="{BB962C8B-B14F-4D97-AF65-F5344CB8AC3E}">
        <p14:creationId xmlns:p14="http://schemas.microsoft.com/office/powerpoint/2010/main" val="1399462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731232" y="444233"/>
            <a:ext cx="2701381" cy="106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lnSpc>
                <a:spcPct val="107000"/>
              </a:lnSpc>
              <a:spcAft>
                <a:spcPts val="600"/>
              </a:spcAft>
            </a:pPr>
            <a:r>
              <a:rPr lang="en-AU" sz="2800" b="1" i="1" dirty="0">
                <a:effectLst/>
                <a:latin typeface="Arial" panose="020B0604020202020204" pitchFamily="34" charset="0"/>
                <a:ea typeface="Times New Roman" panose="02020603050405020304" pitchFamily="18" charset="0"/>
                <a:cs typeface="Times New Roman" panose="02020603050405020304" pitchFamily="18" charset="0"/>
              </a:rPr>
              <a:t>Gathering </a:t>
            </a:r>
          </a:p>
          <a:p>
            <a:pPr algn="ctr">
              <a:lnSpc>
                <a:spcPct val="107000"/>
              </a:lnSpc>
              <a:spcAft>
                <a:spcPts val="600"/>
              </a:spcAft>
            </a:pPr>
            <a:r>
              <a:rPr lang="en-AU" sz="2800" b="1" i="1" dirty="0">
                <a:effectLst/>
                <a:latin typeface="Arial" panose="020B0604020202020204" pitchFamily="34" charset="0"/>
                <a:ea typeface="Times New Roman" panose="02020603050405020304" pitchFamily="18" charset="0"/>
                <a:cs typeface="Times New Roman" panose="02020603050405020304" pitchFamily="18" charset="0"/>
              </a:rPr>
              <a:t>as community </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picture containing table, front, sitting, wooden&#10;&#10;Description automatically generated">
            <a:extLst>
              <a:ext uri="{FF2B5EF4-FFF2-40B4-BE49-F238E27FC236}">
                <a16:creationId xmlns:a16="http://schemas.microsoft.com/office/drawing/2014/main" id="{5B5838BE-91B9-469B-ABFA-36607D359C4F}"/>
              </a:ext>
            </a:extLst>
          </p:cNvPr>
          <p:cNvPicPr/>
          <p:nvPr/>
        </p:nvPicPr>
        <p:blipFill>
          <a:blip r:embed="rId4">
            <a:extLst>
              <a:ext uri="{28A0092B-C50C-407E-A947-70E740481C1C}">
                <a14:useLocalDpi xmlns:a14="http://schemas.microsoft.com/office/drawing/2010/main" val="0"/>
              </a:ext>
            </a:extLst>
          </a:blip>
          <a:stretch>
            <a:fillRect/>
          </a:stretch>
        </p:blipFill>
        <p:spPr>
          <a:xfrm>
            <a:off x="8248261" y="3797559"/>
            <a:ext cx="3612351" cy="2667156"/>
          </a:xfrm>
          <a:prstGeom prst="rect">
            <a:avLst/>
          </a:prstGeom>
        </p:spPr>
      </p:pic>
      <p:sp>
        <p:nvSpPr>
          <p:cNvPr id="4" name="TextBox 3">
            <a:extLst>
              <a:ext uri="{FF2B5EF4-FFF2-40B4-BE49-F238E27FC236}">
                <a16:creationId xmlns:a16="http://schemas.microsoft.com/office/drawing/2014/main" id="{D5E32FEE-C1C7-41F0-96C8-AF6047948119}"/>
              </a:ext>
            </a:extLst>
          </p:cNvPr>
          <p:cNvSpPr txBox="1"/>
          <p:nvPr/>
        </p:nvSpPr>
        <p:spPr>
          <a:xfrm>
            <a:off x="331388" y="1647424"/>
            <a:ext cx="7832898" cy="5280035"/>
          </a:xfrm>
          <a:prstGeom prst="rect">
            <a:avLst/>
          </a:prstGeom>
          <a:noFill/>
        </p:spPr>
        <p:txBody>
          <a:bodyPr wrap="square" rtlCol="0">
            <a:spAutoFit/>
          </a:bodyPr>
          <a:lstStyle/>
          <a:p>
            <a:pPr>
              <a:lnSpc>
                <a:spcPct val="110000"/>
              </a:lnSpc>
              <a:spcAft>
                <a:spcPts val="0"/>
              </a:spcAft>
            </a:pPr>
            <a:r>
              <a:rPr lang="en-AU" sz="2800" dirty="0">
                <a:effectLst/>
                <a:latin typeface="Times New Roman" panose="02020603050405020304" pitchFamily="18" charset="0"/>
                <a:ea typeface="Times New Roman" panose="02020603050405020304" pitchFamily="18" charset="0"/>
              </a:rPr>
              <a:t>20 When you come together, </a:t>
            </a:r>
            <a:br>
              <a:rPr lang="en-AU" sz="2800" dirty="0">
                <a:effectLst/>
                <a:latin typeface="Times New Roman" panose="02020603050405020304" pitchFamily="18" charset="0"/>
                <a:ea typeface="Times New Roman" panose="02020603050405020304" pitchFamily="18" charset="0"/>
              </a:rPr>
            </a:br>
            <a:r>
              <a:rPr lang="en-AU" sz="2800" dirty="0">
                <a:effectLst/>
                <a:latin typeface="Times New Roman" panose="02020603050405020304" pitchFamily="18" charset="0"/>
                <a:ea typeface="Times New Roman" panose="02020603050405020304" pitchFamily="18" charset="0"/>
              </a:rPr>
              <a:t>it is not really to eat the LORD's supper. </a:t>
            </a:r>
            <a:br>
              <a:rPr lang="en-AU" sz="2800" dirty="0">
                <a:effectLst/>
                <a:latin typeface="Times New Roman" panose="02020603050405020304" pitchFamily="18" charset="0"/>
                <a:ea typeface="Times New Roman" panose="02020603050405020304" pitchFamily="18" charset="0"/>
              </a:rPr>
            </a:br>
            <a:r>
              <a:rPr lang="en-AU" sz="2800" dirty="0">
                <a:effectLst/>
                <a:latin typeface="Times New Roman" panose="02020603050405020304" pitchFamily="18" charset="0"/>
                <a:ea typeface="Times New Roman" panose="02020603050405020304" pitchFamily="18" charset="0"/>
              </a:rPr>
              <a:t>21 For when the time comes to eat, </a:t>
            </a:r>
            <a:br>
              <a:rPr lang="en-AU" sz="2800" dirty="0">
                <a:effectLst/>
                <a:latin typeface="Times New Roman" panose="02020603050405020304" pitchFamily="18" charset="0"/>
                <a:ea typeface="Times New Roman" panose="02020603050405020304" pitchFamily="18" charset="0"/>
              </a:rPr>
            </a:br>
            <a:r>
              <a:rPr lang="en-AU" sz="2800" dirty="0">
                <a:effectLst/>
                <a:latin typeface="Times New Roman" panose="02020603050405020304" pitchFamily="18" charset="0"/>
                <a:ea typeface="Times New Roman" panose="02020603050405020304" pitchFamily="18" charset="0"/>
              </a:rPr>
              <a:t>each of you goes ahead with your own supper, </a:t>
            </a:r>
            <a:br>
              <a:rPr lang="en-AU" sz="2800" dirty="0">
                <a:effectLst/>
                <a:latin typeface="Times New Roman" panose="02020603050405020304" pitchFamily="18" charset="0"/>
                <a:ea typeface="Times New Roman" panose="02020603050405020304" pitchFamily="18" charset="0"/>
              </a:rPr>
            </a:br>
            <a:r>
              <a:rPr lang="en-AU" sz="2800" dirty="0">
                <a:effectLst/>
                <a:latin typeface="Times New Roman" panose="02020603050405020304" pitchFamily="18" charset="0"/>
                <a:ea typeface="Times New Roman" panose="02020603050405020304" pitchFamily="18" charset="0"/>
              </a:rPr>
              <a:t>and one goes hungry and another becomes drunk. </a:t>
            </a:r>
          </a:p>
          <a:p>
            <a:pPr>
              <a:lnSpc>
                <a:spcPct val="110000"/>
              </a:lnSpc>
              <a:spcAft>
                <a:spcPts val="0"/>
              </a:spcAft>
            </a:pPr>
            <a:r>
              <a:rPr lang="en-AU" sz="2800" dirty="0">
                <a:effectLst/>
                <a:latin typeface="Times New Roman" panose="02020603050405020304" pitchFamily="18" charset="0"/>
                <a:ea typeface="Times New Roman" panose="02020603050405020304" pitchFamily="18" charset="0"/>
              </a:rPr>
              <a:t>22 What! Do you not have homes to eat and drink in? Or do you show contempt for the church of God </a:t>
            </a:r>
            <a:br>
              <a:rPr lang="en-AU" sz="2800" dirty="0">
                <a:effectLst/>
                <a:latin typeface="Times New Roman" panose="02020603050405020304" pitchFamily="18" charset="0"/>
                <a:ea typeface="Times New Roman" panose="02020603050405020304" pitchFamily="18" charset="0"/>
              </a:rPr>
            </a:br>
            <a:r>
              <a:rPr lang="en-AU" sz="2800" dirty="0">
                <a:effectLst/>
                <a:latin typeface="Times New Roman" panose="02020603050405020304" pitchFamily="18" charset="0"/>
                <a:ea typeface="Times New Roman" panose="02020603050405020304" pitchFamily="18" charset="0"/>
              </a:rPr>
              <a:t>and humiliate those who have nothing? </a:t>
            </a:r>
            <a:br>
              <a:rPr lang="en-AU" sz="2800" dirty="0">
                <a:effectLst/>
                <a:latin typeface="Times New Roman" panose="02020603050405020304" pitchFamily="18" charset="0"/>
                <a:ea typeface="Times New Roman" panose="02020603050405020304" pitchFamily="18" charset="0"/>
              </a:rPr>
            </a:br>
            <a:r>
              <a:rPr lang="en-AU" sz="2800" dirty="0">
                <a:effectLst/>
                <a:latin typeface="Times New Roman" panose="02020603050405020304" pitchFamily="18" charset="0"/>
                <a:ea typeface="Times New Roman" panose="02020603050405020304" pitchFamily="18" charset="0"/>
              </a:rPr>
              <a:t>What should I say to you? </a:t>
            </a:r>
          </a:p>
          <a:p>
            <a:pPr>
              <a:lnSpc>
                <a:spcPct val="110000"/>
              </a:lnSpc>
              <a:spcAft>
                <a:spcPts val="0"/>
              </a:spcAft>
            </a:pPr>
            <a:r>
              <a:rPr lang="en-AU" sz="2800" dirty="0">
                <a:effectLst/>
                <a:latin typeface="Times New Roman" panose="02020603050405020304" pitchFamily="18" charset="0"/>
                <a:ea typeface="Times New Roman" panose="02020603050405020304" pitchFamily="18" charset="0"/>
              </a:rPr>
              <a:t>Should I commend you? </a:t>
            </a:r>
          </a:p>
          <a:p>
            <a:pPr>
              <a:lnSpc>
                <a:spcPct val="110000"/>
              </a:lnSpc>
              <a:spcAft>
                <a:spcPts val="0"/>
              </a:spcAft>
            </a:pPr>
            <a:r>
              <a:rPr lang="en-AU" sz="2800" dirty="0">
                <a:effectLst/>
                <a:latin typeface="Times New Roman" panose="02020603050405020304" pitchFamily="18" charset="0"/>
                <a:ea typeface="Times New Roman" panose="02020603050405020304" pitchFamily="18" charset="0"/>
              </a:rPr>
              <a:t>In this matter I do not commend you!</a:t>
            </a:r>
            <a:endParaRPr lang="en-AU" dirty="0"/>
          </a:p>
        </p:txBody>
      </p:sp>
    </p:spTree>
    <p:extLst>
      <p:ext uri="{BB962C8B-B14F-4D97-AF65-F5344CB8AC3E}">
        <p14:creationId xmlns:p14="http://schemas.microsoft.com/office/powerpoint/2010/main" val="3314927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731232" y="444233"/>
            <a:ext cx="2701381" cy="106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lnSpc>
                <a:spcPct val="107000"/>
              </a:lnSpc>
              <a:spcAft>
                <a:spcPts val="600"/>
              </a:spcAft>
            </a:pPr>
            <a:r>
              <a:rPr lang="en-AU" sz="2800" b="1" i="1" dirty="0">
                <a:effectLst/>
                <a:latin typeface="Arial" panose="020B0604020202020204" pitchFamily="34" charset="0"/>
                <a:ea typeface="Times New Roman" panose="02020603050405020304" pitchFamily="18" charset="0"/>
                <a:cs typeface="Times New Roman" panose="02020603050405020304" pitchFamily="18" charset="0"/>
              </a:rPr>
              <a:t>Gathering </a:t>
            </a:r>
          </a:p>
          <a:p>
            <a:pPr algn="ctr">
              <a:lnSpc>
                <a:spcPct val="107000"/>
              </a:lnSpc>
              <a:spcAft>
                <a:spcPts val="600"/>
              </a:spcAft>
            </a:pPr>
            <a:r>
              <a:rPr lang="en-AU" sz="2800" b="1" i="1" dirty="0">
                <a:effectLst/>
                <a:latin typeface="Arial" panose="020B0604020202020204" pitchFamily="34" charset="0"/>
                <a:ea typeface="Times New Roman" panose="02020603050405020304" pitchFamily="18" charset="0"/>
                <a:cs typeface="Times New Roman" panose="02020603050405020304" pitchFamily="18" charset="0"/>
              </a:rPr>
              <a:t>as community </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picture containing table, front, sitting, wooden&#10;&#10;Description automatically generated">
            <a:extLst>
              <a:ext uri="{FF2B5EF4-FFF2-40B4-BE49-F238E27FC236}">
                <a16:creationId xmlns:a16="http://schemas.microsoft.com/office/drawing/2014/main" id="{5B5838BE-91B9-469B-ABFA-36607D359C4F}"/>
              </a:ext>
            </a:extLst>
          </p:cNvPr>
          <p:cNvPicPr/>
          <p:nvPr/>
        </p:nvPicPr>
        <p:blipFill>
          <a:blip r:embed="rId4">
            <a:extLst>
              <a:ext uri="{28A0092B-C50C-407E-A947-70E740481C1C}">
                <a14:useLocalDpi xmlns:a14="http://schemas.microsoft.com/office/drawing/2010/main" val="0"/>
              </a:ext>
            </a:extLst>
          </a:blip>
          <a:stretch>
            <a:fillRect/>
          </a:stretch>
        </p:blipFill>
        <p:spPr>
          <a:xfrm>
            <a:off x="8248261" y="3797559"/>
            <a:ext cx="3612351" cy="2667156"/>
          </a:xfrm>
          <a:prstGeom prst="rect">
            <a:avLst/>
          </a:prstGeom>
        </p:spPr>
      </p:pic>
      <p:sp>
        <p:nvSpPr>
          <p:cNvPr id="4" name="TextBox 3">
            <a:extLst>
              <a:ext uri="{FF2B5EF4-FFF2-40B4-BE49-F238E27FC236}">
                <a16:creationId xmlns:a16="http://schemas.microsoft.com/office/drawing/2014/main" id="{D5E32FEE-C1C7-41F0-96C8-AF6047948119}"/>
              </a:ext>
            </a:extLst>
          </p:cNvPr>
          <p:cNvSpPr txBox="1"/>
          <p:nvPr/>
        </p:nvSpPr>
        <p:spPr>
          <a:xfrm>
            <a:off x="640567" y="2034073"/>
            <a:ext cx="7094512" cy="4938083"/>
          </a:xfrm>
          <a:prstGeom prst="rect">
            <a:avLst/>
          </a:prstGeom>
          <a:noFill/>
        </p:spPr>
        <p:txBody>
          <a:bodyPr wrap="square" rtlCol="0">
            <a:spAutoFit/>
          </a:bodyPr>
          <a:lstStyle/>
          <a:p>
            <a:pPr>
              <a:lnSpc>
                <a:spcPct val="110000"/>
              </a:lnSpc>
              <a:spcAft>
                <a:spcPts val="0"/>
              </a:spcAft>
            </a:pPr>
            <a:r>
              <a:rPr lang="en-AU" sz="2400" dirty="0">
                <a:effectLst/>
                <a:latin typeface="Times New Roman" panose="02020603050405020304" pitchFamily="18" charset="0"/>
                <a:ea typeface="Times New Roman" panose="02020603050405020304" pitchFamily="18" charset="0"/>
              </a:rPr>
              <a:t>27 Whoever, therefore, eats the bread or drinks the cup of the Lord in an unworthy manner will be answerable for the body and blood of the Lord. </a:t>
            </a:r>
          </a:p>
          <a:p>
            <a:pPr>
              <a:lnSpc>
                <a:spcPct val="110000"/>
              </a:lnSpc>
              <a:spcAft>
                <a:spcPts val="0"/>
              </a:spcAft>
            </a:pPr>
            <a:r>
              <a:rPr lang="en-AU" sz="2400" dirty="0">
                <a:effectLst/>
                <a:latin typeface="Times New Roman" panose="02020603050405020304" pitchFamily="18" charset="0"/>
                <a:ea typeface="Times New Roman" panose="02020603050405020304" pitchFamily="18" charset="0"/>
              </a:rPr>
              <a:t>28 Examine yourselves, and only then eat of the bread and drink of the cup. 29 For all who eat and drink without discerning the body, eat and drink judgment against themselves. 30 For this reason many of you are weak and ill, and some have died. </a:t>
            </a:r>
          </a:p>
          <a:p>
            <a:pPr>
              <a:lnSpc>
                <a:spcPct val="110000"/>
              </a:lnSpc>
              <a:spcAft>
                <a:spcPts val="0"/>
              </a:spcAft>
            </a:pPr>
            <a:r>
              <a:rPr lang="en-AU" sz="2400" dirty="0">
                <a:effectLst/>
                <a:latin typeface="Times New Roman" panose="02020603050405020304" pitchFamily="18" charset="0"/>
                <a:ea typeface="Times New Roman" panose="02020603050405020304" pitchFamily="18" charset="0"/>
              </a:rPr>
              <a:t>31 But if we judged ourselves, we would not be judged. </a:t>
            </a:r>
          </a:p>
          <a:p>
            <a:pPr>
              <a:lnSpc>
                <a:spcPct val="110000"/>
              </a:lnSpc>
              <a:spcAft>
                <a:spcPts val="0"/>
              </a:spcAft>
            </a:pPr>
            <a:r>
              <a:rPr lang="en-AU" sz="2400" dirty="0">
                <a:effectLst/>
                <a:latin typeface="Times New Roman" panose="02020603050405020304" pitchFamily="18" charset="0"/>
                <a:ea typeface="Times New Roman" panose="02020603050405020304" pitchFamily="18" charset="0"/>
              </a:rPr>
              <a:t>32 But when we are judged by the Lord, </a:t>
            </a:r>
            <a:br>
              <a:rPr lang="en-AU" sz="2400" dirty="0">
                <a:effectLst/>
                <a:latin typeface="Times New Roman" panose="02020603050405020304" pitchFamily="18" charset="0"/>
                <a:ea typeface="Times New Roman" panose="02020603050405020304" pitchFamily="18" charset="0"/>
              </a:rPr>
            </a:br>
            <a:r>
              <a:rPr lang="en-AU" sz="2400" dirty="0">
                <a:effectLst/>
                <a:latin typeface="Times New Roman" panose="02020603050405020304" pitchFamily="18" charset="0"/>
                <a:ea typeface="Times New Roman" panose="02020603050405020304" pitchFamily="18" charset="0"/>
              </a:rPr>
              <a:t>we are disciplined so that we may not be condemned along with the world.</a:t>
            </a:r>
          </a:p>
        </p:txBody>
      </p:sp>
    </p:spTree>
    <p:extLst>
      <p:ext uri="{BB962C8B-B14F-4D97-AF65-F5344CB8AC3E}">
        <p14:creationId xmlns:p14="http://schemas.microsoft.com/office/powerpoint/2010/main" val="2177853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731232" y="444233"/>
            <a:ext cx="2701381" cy="106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lnSpc>
                <a:spcPct val="107000"/>
              </a:lnSpc>
              <a:spcAft>
                <a:spcPts val="600"/>
              </a:spcAft>
            </a:pPr>
            <a:r>
              <a:rPr lang="en-AU" sz="2800" b="1" i="1" dirty="0">
                <a:effectLst/>
                <a:latin typeface="Arial" panose="020B0604020202020204" pitchFamily="34" charset="0"/>
                <a:ea typeface="Times New Roman" panose="02020603050405020304" pitchFamily="18" charset="0"/>
                <a:cs typeface="Times New Roman" panose="02020603050405020304" pitchFamily="18" charset="0"/>
              </a:rPr>
              <a:t>Gathering </a:t>
            </a:r>
          </a:p>
          <a:p>
            <a:pPr algn="ctr">
              <a:lnSpc>
                <a:spcPct val="107000"/>
              </a:lnSpc>
              <a:spcAft>
                <a:spcPts val="600"/>
              </a:spcAft>
            </a:pPr>
            <a:r>
              <a:rPr lang="en-AU" sz="2800" b="1" i="1" dirty="0">
                <a:effectLst/>
                <a:latin typeface="Arial" panose="020B0604020202020204" pitchFamily="34" charset="0"/>
                <a:ea typeface="Times New Roman" panose="02020603050405020304" pitchFamily="18" charset="0"/>
                <a:cs typeface="Times New Roman" panose="02020603050405020304" pitchFamily="18" charset="0"/>
              </a:rPr>
              <a:t>as community </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picture containing table, front, sitting, wooden&#10;&#10;Description automatically generated">
            <a:extLst>
              <a:ext uri="{FF2B5EF4-FFF2-40B4-BE49-F238E27FC236}">
                <a16:creationId xmlns:a16="http://schemas.microsoft.com/office/drawing/2014/main" id="{5B5838BE-91B9-469B-ABFA-36607D359C4F}"/>
              </a:ext>
            </a:extLst>
          </p:cNvPr>
          <p:cNvPicPr/>
          <p:nvPr/>
        </p:nvPicPr>
        <p:blipFill>
          <a:blip r:embed="rId4">
            <a:extLst>
              <a:ext uri="{28A0092B-C50C-407E-A947-70E740481C1C}">
                <a14:useLocalDpi xmlns:a14="http://schemas.microsoft.com/office/drawing/2010/main" val="0"/>
              </a:ext>
            </a:extLst>
          </a:blip>
          <a:stretch>
            <a:fillRect/>
          </a:stretch>
        </p:blipFill>
        <p:spPr>
          <a:xfrm>
            <a:off x="8248261" y="3797559"/>
            <a:ext cx="3612351" cy="2667156"/>
          </a:xfrm>
          <a:prstGeom prst="rect">
            <a:avLst/>
          </a:prstGeom>
        </p:spPr>
      </p:pic>
      <p:sp>
        <p:nvSpPr>
          <p:cNvPr id="4" name="TextBox 3">
            <a:extLst>
              <a:ext uri="{FF2B5EF4-FFF2-40B4-BE49-F238E27FC236}">
                <a16:creationId xmlns:a16="http://schemas.microsoft.com/office/drawing/2014/main" id="{D5E32FEE-C1C7-41F0-96C8-AF6047948119}"/>
              </a:ext>
            </a:extLst>
          </p:cNvPr>
          <p:cNvSpPr txBox="1"/>
          <p:nvPr/>
        </p:nvSpPr>
        <p:spPr>
          <a:xfrm>
            <a:off x="1632857" y="2288022"/>
            <a:ext cx="4786604" cy="4125745"/>
          </a:xfrm>
          <a:prstGeom prst="rect">
            <a:avLst/>
          </a:prstGeom>
          <a:noFill/>
          <a:ln w="76200">
            <a:solidFill>
              <a:srgbClr val="FF0000"/>
            </a:solidFill>
          </a:ln>
        </p:spPr>
        <p:txBody>
          <a:bodyPr wrap="square" rtlCol="0">
            <a:spAutoFit/>
          </a:bodyPr>
          <a:lstStyle/>
          <a:p>
            <a:pPr algn="ctr">
              <a:lnSpc>
                <a:spcPct val="110000"/>
              </a:lnSpc>
              <a:spcAft>
                <a:spcPts val="0"/>
              </a:spcAft>
            </a:pPr>
            <a:r>
              <a:rPr lang="en-AU" sz="4800" b="1" i="1" dirty="0">
                <a:effectLst/>
                <a:latin typeface="Jokerman" panose="04090605060D06020702" pitchFamily="82" charset="0"/>
                <a:ea typeface="STXingkai" panose="020B0503020204020204" pitchFamily="2" charset="-122"/>
              </a:rPr>
              <a:t>So, </a:t>
            </a:r>
          </a:p>
          <a:p>
            <a:pPr algn="ctr">
              <a:lnSpc>
                <a:spcPct val="110000"/>
              </a:lnSpc>
              <a:spcAft>
                <a:spcPts val="0"/>
              </a:spcAft>
            </a:pPr>
            <a:r>
              <a:rPr lang="en-AU" sz="4800" b="1" i="1" dirty="0">
                <a:effectLst/>
                <a:latin typeface="Jokerman" panose="04090605060D06020702" pitchFamily="82" charset="0"/>
                <a:ea typeface="STXingkai" panose="020B0503020204020204" pitchFamily="2" charset="-122"/>
              </a:rPr>
              <a:t>when CAN </a:t>
            </a:r>
          </a:p>
          <a:p>
            <a:pPr algn="ctr">
              <a:lnSpc>
                <a:spcPct val="110000"/>
              </a:lnSpc>
              <a:spcAft>
                <a:spcPts val="0"/>
              </a:spcAft>
            </a:pPr>
            <a:r>
              <a:rPr lang="en-AU" sz="4800" b="1" i="1" dirty="0">
                <a:effectLst/>
                <a:latin typeface="Jokerman" panose="04090605060D06020702" pitchFamily="82" charset="0"/>
                <a:ea typeface="STXingkai" panose="020B0503020204020204" pitchFamily="2" charset="-122"/>
              </a:rPr>
              <a:t>we have </a:t>
            </a:r>
          </a:p>
          <a:p>
            <a:pPr algn="ctr">
              <a:lnSpc>
                <a:spcPct val="110000"/>
              </a:lnSpc>
              <a:spcAft>
                <a:spcPts val="0"/>
              </a:spcAft>
            </a:pPr>
            <a:r>
              <a:rPr lang="en-AU" sz="4800" b="1" i="1" dirty="0">
                <a:effectLst/>
                <a:latin typeface="Jokerman" panose="04090605060D06020702" pitchFamily="82" charset="0"/>
                <a:ea typeface="STXingkai" panose="020B0503020204020204" pitchFamily="2" charset="-122"/>
              </a:rPr>
              <a:t>communion, </a:t>
            </a:r>
          </a:p>
          <a:p>
            <a:pPr algn="ctr">
              <a:lnSpc>
                <a:spcPct val="110000"/>
              </a:lnSpc>
              <a:spcAft>
                <a:spcPts val="0"/>
              </a:spcAft>
            </a:pPr>
            <a:r>
              <a:rPr lang="en-AU" sz="4800" b="1" i="1" dirty="0">
                <a:effectLst/>
                <a:latin typeface="Jokerman" panose="04090605060D06020702" pitchFamily="82" charset="0"/>
                <a:ea typeface="STXingkai" panose="020B0503020204020204" pitchFamily="2" charset="-122"/>
              </a:rPr>
              <a:t>then?</a:t>
            </a:r>
          </a:p>
        </p:txBody>
      </p:sp>
    </p:spTree>
    <p:extLst>
      <p:ext uri="{BB962C8B-B14F-4D97-AF65-F5344CB8AC3E}">
        <p14:creationId xmlns:p14="http://schemas.microsoft.com/office/powerpoint/2010/main" val="1893913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3962592" y="320577"/>
            <a:ext cx="4238661" cy="13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AU" sz="2800" b="1" i="1" dirty="0">
                <a:effectLst/>
                <a:latin typeface="Arial" panose="020B0604020202020204" pitchFamily="34" charset="0"/>
                <a:ea typeface="Times New Roman" panose="02020603050405020304" pitchFamily="18" charset="0"/>
              </a:rPr>
              <a:t>Seeking the continuing </a:t>
            </a:r>
          </a:p>
          <a:p>
            <a:pPr marL="0" marR="0" lvl="0" indent="0" algn="ctr" defTabSz="914400" rtl="0" eaLnBrk="0" fontAlgn="base" latinLnBrk="0" hangingPunct="0">
              <a:lnSpc>
                <a:spcPct val="150000"/>
              </a:lnSpc>
              <a:spcBef>
                <a:spcPct val="0"/>
              </a:spcBef>
              <a:spcAft>
                <a:spcPct val="0"/>
              </a:spcAft>
              <a:buClrTx/>
              <a:buSzTx/>
              <a:buFontTx/>
              <a:buNone/>
              <a:tabLst/>
            </a:pPr>
            <a:r>
              <a:rPr lang="en-AU" sz="2800" b="1" i="1" dirty="0">
                <a:effectLst/>
                <a:latin typeface="Arial" panose="020B0604020202020204" pitchFamily="34" charset="0"/>
                <a:ea typeface="Times New Roman" panose="02020603050405020304" pitchFamily="18" charset="0"/>
              </a:rPr>
              <a:t>presence of Christ </a:t>
            </a:r>
            <a:endParaRPr kumimoji="0" lang="en-AU" altLang="en-US" sz="1200" b="0" i="0" u="none" strike="noStrike" cap="none" normalizeH="0" baseline="0" dirty="0">
              <a:ln>
                <a:noFill/>
              </a:ln>
              <a:solidFill>
                <a:schemeClr val="tx1"/>
              </a:solidFill>
              <a:effectLst/>
            </a:endParaRPr>
          </a:p>
        </p:txBody>
      </p:sp>
      <p:pic>
        <p:nvPicPr>
          <p:cNvPr id="7" name="Picture 6" descr="A close up of a sign&#10;&#10;Description automatically generated">
            <a:extLst>
              <a:ext uri="{FF2B5EF4-FFF2-40B4-BE49-F238E27FC236}">
                <a16:creationId xmlns:a16="http://schemas.microsoft.com/office/drawing/2014/main" id="{C0F1B70C-45FD-4787-940A-BC31015F1D8B}"/>
              </a:ext>
            </a:extLst>
          </p:cNvPr>
          <p:cNvPicPr/>
          <p:nvPr/>
        </p:nvPicPr>
        <p:blipFill>
          <a:blip r:embed="rId4">
            <a:extLst>
              <a:ext uri="{28A0092B-C50C-407E-A947-70E740481C1C}">
                <a14:useLocalDpi xmlns:a14="http://schemas.microsoft.com/office/drawing/2010/main" val="0"/>
              </a:ext>
            </a:extLst>
          </a:blip>
          <a:stretch>
            <a:fillRect/>
          </a:stretch>
        </p:blipFill>
        <p:spPr>
          <a:xfrm>
            <a:off x="9874120" y="4631871"/>
            <a:ext cx="1905000" cy="1905000"/>
          </a:xfrm>
          <a:prstGeom prst="rect">
            <a:avLst/>
          </a:prstGeom>
        </p:spPr>
      </p:pic>
      <p:sp>
        <p:nvSpPr>
          <p:cNvPr id="4" name="TextBox 3">
            <a:extLst>
              <a:ext uri="{FF2B5EF4-FFF2-40B4-BE49-F238E27FC236}">
                <a16:creationId xmlns:a16="http://schemas.microsoft.com/office/drawing/2014/main" id="{DF98F97A-A20A-4829-BD21-E6175E1B61D9}"/>
              </a:ext>
            </a:extLst>
          </p:cNvPr>
          <p:cNvSpPr txBox="1"/>
          <p:nvPr/>
        </p:nvSpPr>
        <p:spPr>
          <a:xfrm>
            <a:off x="412880" y="1911680"/>
            <a:ext cx="8133961" cy="4782848"/>
          </a:xfrm>
          <a:prstGeom prst="rect">
            <a:avLst/>
          </a:prstGeom>
          <a:noFill/>
        </p:spPr>
        <p:txBody>
          <a:bodyPr wrap="square" rtlCol="0">
            <a:spAutoFit/>
          </a:bodyPr>
          <a:lstStyle/>
          <a:p>
            <a:pPr algn="just">
              <a:lnSpc>
                <a:spcPct val="120000"/>
              </a:lnSpc>
            </a:pPr>
            <a:r>
              <a:rPr lang="en-AU" sz="2800" dirty="0">
                <a:effectLst/>
                <a:latin typeface="Arial" panose="020B0604020202020204" pitchFamily="34" charset="0"/>
                <a:ea typeface="Times New Roman" panose="02020603050405020304" pitchFamily="18" charset="0"/>
                <a:cs typeface="Times New Roman" panose="02020603050405020304" pitchFamily="18" charset="0"/>
              </a:rPr>
              <a:t>The Uniting Church acknowledges that </a:t>
            </a:r>
            <a:br>
              <a:rPr lang="en-AU" sz="2800" dirty="0">
                <a:effectLst/>
                <a:latin typeface="Arial" panose="020B0604020202020204" pitchFamily="34" charset="0"/>
                <a:ea typeface="Times New Roman" panose="02020603050405020304" pitchFamily="18" charset="0"/>
                <a:cs typeface="Times New Roman" panose="02020603050405020304" pitchFamily="18" charset="0"/>
              </a:rPr>
            </a:br>
            <a:r>
              <a:rPr lang="en-AU" sz="2800" b="1" i="1" dirty="0">
                <a:effectLst/>
                <a:latin typeface="Arial" panose="020B0604020202020204" pitchFamily="34" charset="0"/>
                <a:ea typeface="Times New Roman" panose="02020603050405020304" pitchFamily="18" charset="0"/>
                <a:cs typeface="Times New Roman" panose="02020603050405020304" pitchFamily="18" charset="0"/>
              </a:rPr>
              <a:t>the continuing presence of Christ with his people </a:t>
            </a:r>
            <a:r>
              <a:rPr lang="en-AU" sz="2800" dirty="0">
                <a:effectLst/>
                <a:latin typeface="Arial" panose="020B0604020202020204" pitchFamily="34" charset="0"/>
                <a:ea typeface="Times New Roman" panose="02020603050405020304" pitchFamily="18" charset="0"/>
                <a:cs typeface="Times New Roman" panose="02020603050405020304" pitchFamily="18" charset="0"/>
              </a:rPr>
              <a:t>is </a:t>
            </a:r>
            <a:r>
              <a:rPr lang="en-AU" sz="2800" b="1" dirty="0">
                <a:effectLst/>
                <a:latin typeface="Arial" panose="020B0604020202020204" pitchFamily="34" charset="0"/>
                <a:ea typeface="Times New Roman" panose="02020603050405020304" pitchFamily="18" charset="0"/>
                <a:cs typeface="Times New Roman" panose="02020603050405020304" pitchFamily="18" charset="0"/>
              </a:rPr>
              <a:t>signified and sealed by Christ </a:t>
            </a:r>
            <a:r>
              <a:rPr lang="en-AU" sz="2800" dirty="0">
                <a:effectLst/>
                <a:latin typeface="Arial" panose="020B0604020202020204" pitchFamily="34" charset="0"/>
                <a:ea typeface="Times New Roman" panose="02020603050405020304" pitchFamily="18" charset="0"/>
                <a:cs typeface="Times New Roman" panose="02020603050405020304" pitchFamily="18" charset="0"/>
              </a:rPr>
              <a:t>in the Lord’s Supper or the Holy Communion, constantly repeated in the life of the Church. In this sacrament of his broken body and outpoured blood the risen Lord feeds his baptised people on their way to the final inheritance of the Kingdom. </a:t>
            </a:r>
          </a:p>
          <a:p>
            <a:pPr algn="just"/>
            <a:br>
              <a:rPr lang="en-AU" sz="1800" dirty="0">
                <a:effectLst/>
                <a:latin typeface="Arial" panose="020B0604020202020204" pitchFamily="34" charset="0"/>
                <a:ea typeface="Times New Roman" panose="02020603050405020304" pitchFamily="18" charset="0"/>
                <a:cs typeface="Times New Roman" panose="02020603050405020304" pitchFamily="18" charset="0"/>
              </a:rPr>
            </a:br>
            <a:r>
              <a:rPr lang="en-AU"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AU" sz="1800" i="1" dirty="0">
                <a:effectLst/>
                <a:latin typeface="Arial" panose="020B0604020202020204" pitchFamily="34" charset="0"/>
                <a:ea typeface="Times New Roman" panose="02020603050405020304" pitchFamily="18" charset="0"/>
                <a:cs typeface="Times New Roman" panose="02020603050405020304" pitchFamily="18" charset="0"/>
              </a:rPr>
              <a:t>Basis of Union</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paragraph 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8286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3962592" y="320577"/>
            <a:ext cx="4238661" cy="13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AU" sz="2800" b="1" i="1" dirty="0">
                <a:effectLst/>
                <a:latin typeface="Arial" panose="020B0604020202020204" pitchFamily="34" charset="0"/>
                <a:ea typeface="Times New Roman" panose="02020603050405020304" pitchFamily="18" charset="0"/>
              </a:rPr>
              <a:t>Seeking the continuing </a:t>
            </a:r>
          </a:p>
          <a:p>
            <a:pPr marL="0" marR="0" lvl="0" indent="0" algn="ctr" defTabSz="914400" rtl="0" eaLnBrk="0" fontAlgn="base" latinLnBrk="0" hangingPunct="0">
              <a:lnSpc>
                <a:spcPct val="150000"/>
              </a:lnSpc>
              <a:spcBef>
                <a:spcPct val="0"/>
              </a:spcBef>
              <a:spcAft>
                <a:spcPct val="0"/>
              </a:spcAft>
              <a:buClrTx/>
              <a:buSzTx/>
              <a:buFontTx/>
              <a:buNone/>
              <a:tabLst/>
            </a:pPr>
            <a:r>
              <a:rPr lang="en-AU" sz="2800" b="1" i="1" dirty="0">
                <a:effectLst/>
                <a:latin typeface="Arial" panose="020B0604020202020204" pitchFamily="34" charset="0"/>
                <a:ea typeface="Times New Roman" panose="02020603050405020304" pitchFamily="18" charset="0"/>
              </a:rPr>
              <a:t>presence of Christ </a:t>
            </a:r>
            <a:endParaRPr kumimoji="0" lang="en-AU" altLang="en-US" sz="1200" b="0" i="0" u="none" strike="noStrike" cap="none" normalizeH="0" baseline="0" dirty="0">
              <a:ln>
                <a:noFill/>
              </a:ln>
              <a:solidFill>
                <a:schemeClr val="tx1"/>
              </a:solidFill>
              <a:effectLst/>
            </a:endParaRPr>
          </a:p>
        </p:txBody>
      </p:sp>
      <p:pic>
        <p:nvPicPr>
          <p:cNvPr id="7" name="Picture 6" descr="A close up of a sign&#10;&#10;Description automatically generated">
            <a:extLst>
              <a:ext uri="{FF2B5EF4-FFF2-40B4-BE49-F238E27FC236}">
                <a16:creationId xmlns:a16="http://schemas.microsoft.com/office/drawing/2014/main" id="{C0F1B70C-45FD-4787-940A-BC31015F1D8B}"/>
              </a:ext>
            </a:extLst>
          </p:cNvPr>
          <p:cNvPicPr/>
          <p:nvPr/>
        </p:nvPicPr>
        <p:blipFill>
          <a:blip r:embed="rId4">
            <a:extLst>
              <a:ext uri="{28A0092B-C50C-407E-A947-70E740481C1C}">
                <a14:useLocalDpi xmlns:a14="http://schemas.microsoft.com/office/drawing/2010/main" val="0"/>
              </a:ext>
            </a:extLst>
          </a:blip>
          <a:stretch>
            <a:fillRect/>
          </a:stretch>
        </p:blipFill>
        <p:spPr>
          <a:xfrm>
            <a:off x="9874120" y="4631871"/>
            <a:ext cx="1905000" cy="1905000"/>
          </a:xfrm>
          <a:prstGeom prst="rect">
            <a:avLst/>
          </a:prstGeom>
        </p:spPr>
      </p:pic>
      <p:sp>
        <p:nvSpPr>
          <p:cNvPr id="4" name="TextBox 3">
            <a:extLst>
              <a:ext uri="{FF2B5EF4-FFF2-40B4-BE49-F238E27FC236}">
                <a16:creationId xmlns:a16="http://schemas.microsoft.com/office/drawing/2014/main" id="{DF98F97A-A20A-4829-BD21-E6175E1B61D9}"/>
              </a:ext>
            </a:extLst>
          </p:cNvPr>
          <p:cNvSpPr txBox="1"/>
          <p:nvPr/>
        </p:nvSpPr>
        <p:spPr>
          <a:xfrm>
            <a:off x="412880" y="1911680"/>
            <a:ext cx="8068647" cy="4505849"/>
          </a:xfrm>
          <a:prstGeom prst="rect">
            <a:avLst/>
          </a:prstGeom>
          <a:noFill/>
        </p:spPr>
        <p:txBody>
          <a:bodyPr wrap="square" rtlCol="0">
            <a:spAutoFit/>
          </a:bodyPr>
          <a:lstStyle/>
          <a:p>
            <a:pPr algn="just">
              <a:lnSpc>
                <a:spcPct val="120000"/>
              </a:lnSpc>
            </a:pPr>
            <a:r>
              <a:rPr lang="en-AU" sz="2800" dirty="0">
                <a:effectLst/>
                <a:latin typeface="Arial" panose="020B0604020202020204" pitchFamily="34" charset="0"/>
                <a:ea typeface="Times New Roman" panose="02020603050405020304" pitchFamily="18" charset="0"/>
                <a:cs typeface="Times New Roman" panose="02020603050405020304" pitchFamily="18" charset="0"/>
              </a:rPr>
              <a:t>Thus the people of God, through faith and the gift and power of the Holy Spirit, </a:t>
            </a:r>
            <a:r>
              <a:rPr lang="en-AU" sz="2800" b="1" i="1" dirty="0">
                <a:effectLst/>
                <a:latin typeface="Arial" panose="020B0604020202020204" pitchFamily="34" charset="0"/>
                <a:ea typeface="Times New Roman" panose="02020603050405020304" pitchFamily="18" charset="0"/>
                <a:cs typeface="Times New Roman" panose="02020603050405020304" pitchFamily="18" charset="0"/>
              </a:rPr>
              <a:t>have communion with their Saviour</a:t>
            </a:r>
            <a:r>
              <a:rPr lang="en-AU" sz="2800" dirty="0">
                <a:effectLst/>
                <a:latin typeface="Arial" panose="020B0604020202020204" pitchFamily="34" charset="0"/>
                <a:ea typeface="Times New Roman" panose="02020603050405020304" pitchFamily="18" charset="0"/>
                <a:cs typeface="Times New Roman" panose="02020603050405020304" pitchFamily="18" charset="0"/>
              </a:rPr>
              <a:t>, make their sacrifice of praise and thanksgiving, proclaim the Lord’s death, grow together into Christ, are strengthened for their participation in the mission of Christ in the world, and rejoice in the foretaste of the Kingdom which Christ will bring to consummation.</a:t>
            </a:r>
          </a:p>
          <a:p>
            <a:pPr algn="just"/>
            <a:r>
              <a:rPr lang="en-AU"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AU" sz="1800" i="1" dirty="0">
                <a:effectLst/>
                <a:latin typeface="Arial" panose="020B0604020202020204" pitchFamily="34" charset="0"/>
                <a:ea typeface="Times New Roman" panose="02020603050405020304" pitchFamily="18" charset="0"/>
                <a:cs typeface="Times New Roman" panose="02020603050405020304" pitchFamily="18" charset="0"/>
              </a:rPr>
              <a:t>Basis of Union</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paragraph 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2408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045948" y="402971"/>
            <a:ext cx="4071949" cy="11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Holy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 COVID restrictions are eased</a:t>
            </a:r>
            <a:endParaRPr kumimoji="0" lang="en-AU" altLang="en-US" sz="1000" b="0" i="0" u="none" strike="noStrike" cap="none" normalizeH="0" baseline="0" dirty="0">
              <a:ln>
                <a:noFill/>
              </a:ln>
              <a:solidFill>
                <a:schemeClr val="tx1"/>
              </a:solidFill>
              <a:effectLst/>
            </a:endParaRPr>
          </a:p>
        </p:txBody>
      </p:sp>
      <p:sp>
        <p:nvSpPr>
          <p:cNvPr id="7" name="TextBox 6">
            <a:extLst>
              <a:ext uri="{FF2B5EF4-FFF2-40B4-BE49-F238E27FC236}">
                <a16:creationId xmlns:a16="http://schemas.microsoft.com/office/drawing/2014/main" id="{19E6AEA5-A6EB-4150-8F6A-F103F464DB97}"/>
              </a:ext>
            </a:extLst>
          </p:cNvPr>
          <p:cNvSpPr txBox="1"/>
          <p:nvPr/>
        </p:nvSpPr>
        <p:spPr>
          <a:xfrm>
            <a:off x="8708471" y="1688841"/>
            <a:ext cx="3225381" cy="338554"/>
          </a:xfrm>
          <a:prstGeom prst="rect">
            <a:avLst/>
          </a:prstGeom>
          <a:noFill/>
        </p:spPr>
        <p:txBody>
          <a:bodyPr wrap="square" rtlCol="0">
            <a:spAutoFit/>
          </a:bodyPr>
          <a:lstStyle/>
          <a:p>
            <a:pPr algn="ctr"/>
            <a:r>
              <a:rPr kumimoji="0" lang="en-AU" altLang="en-US"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Canberra Region Presbytery</a:t>
            </a:r>
            <a:endParaRPr lang="en-AU" sz="1600" dirty="0"/>
          </a:p>
        </p:txBody>
      </p:sp>
      <p:pic>
        <p:nvPicPr>
          <p:cNvPr id="8" name="Picture 7" descr="A close up of a cake&#10;&#10;Description automatically generated">
            <a:extLst>
              <a:ext uri="{FF2B5EF4-FFF2-40B4-BE49-F238E27FC236}">
                <a16:creationId xmlns:a16="http://schemas.microsoft.com/office/drawing/2014/main" id="{354C7CA6-8CC1-4AD6-9330-2626BC835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4587" y="4097596"/>
            <a:ext cx="2133600" cy="2143125"/>
          </a:xfrm>
          <a:prstGeom prst="rect">
            <a:avLst/>
          </a:prstGeom>
        </p:spPr>
      </p:pic>
      <p:sp>
        <p:nvSpPr>
          <p:cNvPr id="15" name="TextBox 14">
            <a:extLst>
              <a:ext uri="{FF2B5EF4-FFF2-40B4-BE49-F238E27FC236}">
                <a16:creationId xmlns:a16="http://schemas.microsoft.com/office/drawing/2014/main" id="{DDC6A7F2-F330-4F97-801C-169C2B06F9A1}"/>
              </a:ext>
            </a:extLst>
          </p:cNvPr>
          <p:cNvSpPr txBox="1"/>
          <p:nvPr/>
        </p:nvSpPr>
        <p:spPr>
          <a:xfrm>
            <a:off x="1884784" y="1956578"/>
            <a:ext cx="6428792" cy="4310154"/>
          </a:xfrm>
          <a:prstGeom prst="rect">
            <a:avLst/>
          </a:prstGeom>
          <a:noFill/>
        </p:spPr>
        <p:txBody>
          <a:bodyPr wrap="square" rtlCol="0">
            <a:spAutoFit/>
          </a:bodyPr>
          <a:lstStyle/>
          <a:p>
            <a:pPr algn="ctr">
              <a:lnSpc>
                <a:spcPct val="107000"/>
              </a:lnSpc>
              <a:spcBef>
                <a:spcPts val="1200"/>
              </a:spcBef>
              <a:spcAft>
                <a:spcPts val="600"/>
              </a:spcAft>
            </a:pPr>
            <a:r>
              <a:rPr lang="en-AU" sz="3600" b="1" i="1" dirty="0">
                <a:effectLst/>
                <a:latin typeface="Arial" panose="020B0604020202020204" pitchFamily="34" charset="0"/>
                <a:ea typeface="Calibri" panose="020F0502020204030204" pitchFamily="34" charset="0"/>
                <a:cs typeface="Times New Roman" panose="02020603050405020304" pitchFamily="18" charset="0"/>
              </a:rPr>
              <a:t>Introductions </a:t>
            </a:r>
          </a:p>
          <a:p>
            <a:pPr algn="ctr">
              <a:lnSpc>
                <a:spcPct val="107000"/>
              </a:lnSpc>
              <a:spcBef>
                <a:spcPts val="1200"/>
              </a:spcBef>
              <a:spcAft>
                <a:spcPts val="600"/>
              </a:spcAft>
            </a:pPr>
            <a:r>
              <a:rPr lang="en-AU" sz="3600" b="1" i="1" dirty="0">
                <a:latin typeface="Arial" panose="020B0604020202020204" pitchFamily="34" charset="0"/>
                <a:ea typeface="Calibri" panose="020F0502020204030204" pitchFamily="34" charset="0"/>
                <a:cs typeface="Times New Roman" panose="02020603050405020304" pitchFamily="18" charset="0"/>
              </a:rPr>
              <a:t>P</a:t>
            </a:r>
            <a:r>
              <a:rPr lang="en-AU" sz="3600" b="1" i="1" dirty="0">
                <a:effectLst/>
                <a:latin typeface="Arial" panose="020B0604020202020204" pitchFamily="34" charset="0"/>
                <a:ea typeface="Calibri" panose="020F0502020204030204" pitchFamily="34" charset="0"/>
                <a:cs typeface="Times New Roman" panose="02020603050405020304" pitchFamily="18" charset="0"/>
              </a:rPr>
              <a:t>rayer</a:t>
            </a:r>
          </a:p>
          <a:p>
            <a:pPr algn="ctr">
              <a:lnSpc>
                <a:spcPct val="107000"/>
              </a:lnSpc>
              <a:spcBef>
                <a:spcPts val="1200"/>
              </a:spcBef>
              <a:spcAft>
                <a:spcPts val="1200"/>
              </a:spcAft>
            </a:pPr>
            <a:r>
              <a:rPr lang="en-AU" sz="3600" b="1" i="1" dirty="0">
                <a:latin typeface="Arial" panose="020B0604020202020204" pitchFamily="34" charset="0"/>
                <a:ea typeface="Calibri" panose="020F0502020204030204" pitchFamily="34" charset="0"/>
                <a:cs typeface="Times New Roman" panose="02020603050405020304" pitchFamily="18" charset="0"/>
              </a:rPr>
              <a:t>Acknowledgement </a:t>
            </a:r>
            <a:br>
              <a:rPr lang="en-AU" sz="3600" b="1" i="1" dirty="0">
                <a:latin typeface="Arial" panose="020B0604020202020204" pitchFamily="34" charset="0"/>
                <a:ea typeface="Calibri" panose="020F0502020204030204" pitchFamily="34" charset="0"/>
                <a:cs typeface="Times New Roman" panose="02020603050405020304" pitchFamily="18" charset="0"/>
              </a:rPr>
            </a:br>
            <a:r>
              <a:rPr lang="en-AU" sz="3600" b="1" i="1" dirty="0">
                <a:latin typeface="Arial" panose="020B0604020202020204" pitchFamily="34" charset="0"/>
                <a:ea typeface="Calibri" panose="020F0502020204030204" pitchFamily="34" charset="0"/>
                <a:cs typeface="Times New Roman" panose="02020603050405020304" pitchFamily="18" charset="0"/>
              </a:rPr>
              <a:t>of Country</a:t>
            </a:r>
          </a:p>
          <a:p>
            <a:pPr algn="ctr"/>
            <a:r>
              <a:rPr lang="en-US" sz="2000" i="1" dirty="0">
                <a:latin typeface="Arial" panose="020B0604020202020204" pitchFamily="34" charset="0"/>
                <a:ea typeface="Calibri" panose="020F0502020204030204" pitchFamily="34" charset="0"/>
                <a:cs typeface="Times New Roman" panose="02020603050405020304" pitchFamily="18" charset="0"/>
              </a:rPr>
              <a:t>We acknowledge the first inhabitants </a:t>
            </a:r>
            <a:br>
              <a:rPr lang="en-US" sz="2000" i="1" dirty="0">
                <a:latin typeface="Arial" panose="020B0604020202020204" pitchFamily="34" charset="0"/>
                <a:ea typeface="Calibri" panose="020F0502020204030204" pitchFamily="34" charset="0"/>
                <a:cs typeface="Times New Roman" panose="02020603050405020304" pitchFamily="18" charset="0"/>
              </a:rPr>
            </a:br>
            <a:r>
              <a:rPr lang="en-US" sz="2000" i="1" dirty="0">
                <a:latin typeface="Arial" panose="020B0604020202020204" pitchFamily="34" charset="0"/>
                <a:ea typeface="Calibri" panose="020F0502020204030204" pitchFamily="34" charset="0"/>
                <a:cs typeface="Times New Roman" panose="02020603050405020304" pitchFamily="18" charset="0"/>
              </a:rPr>
              <a:t>of the places where each of us is located</a:t>
            </a:r>
          </a:p>
          <a:p>
            <a:pPr algn="ctr"/>
            <a:r>
              <a:rPr lang="en-AU" sz="2000" i="1" dirty="0">
                <a:latin typeface="Arial" panose="020B0604020202020204" pitchFamily="34" charset="0"/>
                <a:ea typeface="Calibri" panose="020F0502020204030204" pitchFamily="34" charset="0"/>
                <a:cs typeface="Times New Roman" panose="02020603050405020304" pitchFamily="18" charset="0"/>
              </a:rPr>
              <a:t>and honour them for their </a:t>
            </a:r>
            <a:br>
              <a:rPr lang="en-AU" sz="2000" i="1" dirty="0">
                <a:latin typeface="Arial" panose="020B0604020202020204" pitchFamily="34" charset="0"/>
                <a:ea typeface="Calibri" panose="020F0502020204030204" pitchFamily="34" charset="0"/>
                <a:cs typeface="Times New Roman" panose="02020603050405020304" pitchFamily="18" charset="0"/>
              </a:rPr>
            </a:br>
            <a:r>
              <a:rPr lang="en-AU" sz="2000" i="1" dirty="0">
                <a:latin typeface="Arial" panose="020B0604020202020204" pitchFamily="34" charset="0"/>
                <a:ea typeface="Calibri" panose="020F0502020204030204" pitchFamily="34" charset="0"/>
                <a:cs typeface="Times New Roman" panose="02020603050405020304" pitchFamily="18" charset="0"/>
              </a:rPr>
              <a:t>custodianship of the land</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sitting, table, cup, glass&#10;&#10;Description automatically generated">
            <a:extLst>
              <a:ext uri="{FF2B5EF4-FFF2-40B4-BE49-F238E27FC236}">
                <a16:creationId xmlns:a16="http://schemas.microsoft.com/office/drawing/2014/main" id="{004F0AB1-8082-46DC-A770-F12B93BBF0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566" y="2055387"/>
            <a:ext cx="1991603" cy="1486042"/>
          </a:xfrm>
          <a:prstGeom prst="rect">
            <a:avLst/>
          </a:prstGeom>
        </p:spPr>
      </p:pic>
    </p:spTree>
    <p:extLst>
      <p:ext uri="{BB962C8B-B14F-4D97-AF65-F5344CB8AC3E}">
        <p14:creationId xmlns:p14="http://schemas.microsoft.com/office/powerpoint/2010/main" val="1027794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3962592" y="320577"/>
            <a:ext cx="4238661" cy="13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AU" sz="2800" b="1" i="1" dirty="0">
                <a:effectLst/>
                <a:latin typeface="Arial" panose="020B0604020202020204" pitchFamily="34" charset="0"/>
                <a:ea typeface="Times New Roman" panose="02020603050405020304" pitchFamily="18" charset="0"/>
              </a:rPr>
              <a:t>Seeking the continuing </a:t>
            </a:r>
          </a:p>
          <a:p>
            <a:pPr marL="0" marR="0" lvl="0" indent="0" algn="ctr" defTabSz="914400" rtl="0" eaLnBrk="0" fontAlgn="base" latinLnBrk="0" hangingPunct="0">
              <a:lnSpc>
                <a:spcPct val="150000"/>
              </a:lnSpc>
              <a:spcBef>
                <a:spcPct val="0"/>
              </a:spcBef>
              <a:spcAft>
                <a:spcPct val="0"/>
              </a:spcAft>
              <a:buClrTx/>
              <a:buSzTx/>
              <a:buFontTx/>
              <a:buNone/>
              <a:tabLst/>
            </a:pPr>
            <a:r>
              <a:rPr lang="en-AU" sz="2800" b="1" i="1" dirty="0">
                <a:effectLst/>
                <a:latin typeface="Arial" panose="020B0604020202020204" pitchFamily="34" charset="0"/>
                <a:ea typeface="Times New Roman" panose="02020603050405020304" pitchFamily="18" charset="0"/>
              </a:rPr>
              <a:t>presence of Christ </a:t>
            </a:r>
            <a:endParaRPr kumimoji="0" lang="en-AU" altLang="en-US" sz="1200" b="0" i="0" u="none" strike="noStrike" cap="none" normalizeH="0" baseline="0" dirty="0">
              <a:ln>
                <a:noFill/>
              </a:ln>
              <a:solidFill>
                <a:schemeClr val="tx1"/>
              </a:solidFill>
              <a:effectLst/>
            </a:endParaRPr>
          </a:p>
        </p:txBody>
      </p:sp>
      <p:pic>
        <p:nvPicPr>
          <p:cNvPr id="7" name="Picture 6" descr="A close up of a sign&#10;&#10;Description automatically generated">
            <a:extLst>
              <a:ext uri="{FF2B5EF4-FFF2-40B4-BE49-F238E27FC236}">
                <a16:creationId xmlns:a16="http://schemas.microsoft.com/office/drawing/2014/main" id="{C0F1B70C-45FD-4787-940A-BC31015F1D8B}"/>
              </a:ext>
            </a:extLst>
          </p:cNvPr>
          <p:cNvPicPr/>
          <p:nvPr/>
        </p:nvPicPr>
        <p:blipFill>
          <a:blip r:embed="rId4">
            <a:extLst>
              <a:ext uri="{28A0092B-C50C-407E-A947-70E740481C1C}">
                <a14:useLocalDpi xmlns:a14="http://schemas.microsoft.com/office/drawing/2010/main" val="0"/>
              </a:ext>
            </a:extLst>
          </a:blip>
          <a:stretch>
            <a:fillRect/>
          </a:stretch>
        </p:blipFill>
        <p:spPr>
          <a:xfrm>
            <a:off x="9874120" y="4631871"/>
            <a:ext cx="1905000" cy="1905000"/>
          </a:xfrm>
          <a:prstGeom prst="rect">
            <a:avLst/>
          </a:prstGeom>
        </p:spPr>
      </p:pic>
      <p:sp>
        <p:nvSpPr>
          <p:cNvPr id="4" name="TextBox 3">
            <a:extLst>
              <a:ext uri="{FF2B5EF4-FFF2-40B4-BE49-F238E27FC236}">
                <a16:creationId xmlns:a16="http://schemas.microsoft.com/office/drawing/2014/main" id="{DF98F97A-A20A-4829-BD21-E6175E1B61D9}"/>
              </a:ext>
            </a:extLst>
          </p:cNvPr>
          <p:cNvSpPr txBox="1"/>
          <p:nvPr/>
        </p:nvSpPr>
        <p:spPr>
          <a:xfrm>
            <a:off x="1474236" y="1911680"/>
            <a:ext cx="6083559" cy="4782848"/>
          </a:xfrm>
          <a:prstGeom prst="rect">
            <a:avLst/>
          </a:prstGeom>
          <a:noFill/>
        </p:spPr>
        <p:txBody>
          <a:bodyPr wrap="square" rtlCol="0">
            <a:spAutoFit/>
          </a:bodyPr>
          <a:lstStyle/>
          <a:p>
            <a:pPr algn="just">
              <a:lnSpc>
                <a:spcPct val="120000"/>
              </a:lnSpc>
            </a:pPr>
            <a:r>
              <a:rPr lang="en-US" sz="3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200" b="1" i="1" dirty="0">
                <a:effectLst/>
                <a:latin typeface="Arial" panose="020B0604020202020204" pitchFamily="34" charset="0"/>
                <a:ea typeface="Times New Roman" panose="02020603050405020304" pitchFamily="18" charset="0"/>
                <a:cs typeface="Times New Roman" panose="02020603050405020304" pitchFamily="18" charset="0"/>
              </a:rPr>
              <a:t>Christ who is present when he is preached among people</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 is the Word of God who acquits the guilty, who gives life to the dead and who brings into being what otherwise could not exist …</a:t>
            </a:r>
            <a:endParaRPr lang="en-AU" sz="3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br>
              <a:rPr lang="en-AU" sz="1800" dirty="0">
                <a:effectLst/>
                <a:latin typeface="Arial" panose="020B0604020202020204" pitchFamily="34" charset="0"/>
                <a:ea typeface="Times New Roman" panose="02020603050405020304" pitchFamily="18" charset="0"/>
                <a:cs typeface="Times New Roman" panose="02020603050405020304" pitchFamily="18" charset="0"/>
              </a:rPr>
            </a:br>
            <a:r>
              <a:rPr lang="en-AU"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AU" dirty="0">
                <a:latin typeface="Arial" panose="020B0604020202020204" pitchFamily="34" charset="0"/>
                <a:ea typeface="Times New Roman" panose="02020603050405020304" pitchFamily="18" charset="0"/>
                <a:cs typeface="Times New Roman" panose="02020603050405020304" pitchFamily="18" charset="0"/>
              </a:rPr>
              <a:t>	</a:t>
            </a:r>
            <a:r>
              <a:rPr lang="en-AU" sz="1800" i="1" dirty="0">
                <a:effectLst/>
                <a:latin typeface="Arial" panose="020B0604020202020204" pitchFamily="34" charset="0"/>
                <a:ea typeface="Times New Roman" panose="02020603050405020304" pitchFamily="18" charset="0"/>
                <a:cs typeface="Times New Roman" panose="02020603050405020304" pitchFamily="18" charset="0"/>
              </a:rPr>
              <a:t>Basis of Union</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paragraph 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201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3962592" y="320577"/>
            <a:ext cx="4238661" cy="13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AU" sz="2800" b="1" i="1" dirty="0">
                <a:effectLst/>
                <a:latin typeface="Arial" panose="020B0604020202020204" pitchFamily="34" charset="0"/>
                <a:ea typeface="Times New Roman" panose="02020603050405020304" pitchFamily="18" charset="0"/>
              </a:rPr>
              <a:t>Seeking the continuing </a:t>
            </a:r>
          </a:p>
          <a:p>
            <a:pPr marL="0" marR="0" lvl="0" indent="0" algn="ctr" defTabSz="914400" rtl="0" eaLnBrk="0" fontAlgn="base" latinLnBrk="0" hangingPunct="0">
              <a:lnSpc>
                <a:spcPct val="150000"/>
              </a:lnSpc>
              <a:spcBef>
                <a:spcPct val="0"/>
              </a:spcBef>
              <a:spcAft>
                <a:spcPct val="0"/>
              </a:spcAft>
              <a:buClrTx/>
              <a:buSzTx/>
              <a:buFontTx/>
              <a:buNone/>
              <a:tabLst/>
            </a:pPr>
            <a:r>
              <a:rPr lang="en-AU" sz="2800" b="1" i="1" dirty="0">
                <a:effectLst/>
                <a:latin typeface="Arial" panose="020B0604020202020204" pitchFamily="34" charset="0"/>
                <a:ea typeface="Times New Roman" panose="02020603050405020304" pitchFamily="18" charset="0"/>
              </a:rPr>
              <a:t>presence of Christ </a:t>
            </a:r>
            <a:endParaRPr kumimoji="0" lang="en-AU" altLang="en-US" sz="1200" b="0" i="0" u="none" strike="noStrike" cap="none" normalizeH="0" baseline="0" dirty="0">
              <a:ln>
                <a:noFill/>
              </a:ln>
              <a:solidFill>
                <a:schemeClr val="tx1"/>
              </a:solidFill>
              <a:effectLst/>
            </a:endParaRPr>
          </a:p>
        </p:txBody>
      </p:sp>
      <p:pic>
        <p:nvPicPr>
          <p:cNvPr id="7" name="Picture 6" descr="A close up of a sign&#10;&#10;Description automatically generated">
            <a:extLst>
              <a:ext uri="{FF2B5EF4-FFF2-40B4-BE49-F238E27FC236}">
                <a16:creationId xmlns:a16="http://schemas.microsoft.com/office/drawing/2014/main" id="{C0F1B70C-45FD-4787-940A-BC31015F1D8B}"/>
              </a:ext>
            </a:extLst>
          </p:cNvPr>
          <p:cNvPicPr/>
          <p:nvPr/>
        </p:nvPicPr>
        <p:blipFill>
          <a:blip r:embed="rId4">
            <a:extLst>
              <a:ext uri="{28A0092B-C50C-407E-A947-70E740481C1C}">
                <a14:useLocalDpi xmlns:a14="http://schemas.microsoft.com/office/drawing/2010/main" val="0"/>
              </a:ext>
            </a:extLst>
          </a:blip>
          <a:stretch>
            <a:fillRect/>
          </a:stretch>
        </p:blipFill>
        <p:spPr>
          <a:xfrm>
            <a:off x="9874120" y="4631871"/>
            <a:ext cx="1905000" cy="1905000"/>
          </a:xfrm>
          <a:prstGeom prst="rect">
            <a:avLst/>
          </a:prstGeom>
        </p:spPr>
      </p:pic>
      <p:sp>
        <p:nvSpPr>
          <p:cNvPr id="4" name="TextBox 3">
            <a:extLst>
              <a:ext uri="{FF2B5EF4-FFF2-40B4-BE49-F238E27FC236}">
                <a16:creationId xmlns:a16="http://schemas.microsoft.com/office/drawing/2014/main" id="{DF98F97A-A20A-4829-BD21-E6175E1B61D9}"/>
              </a:ext>
            </a:extLst>
          </p:cNvPr>
          <p:cNvSpPr txBox="1"/>
          <p:nvPr/>
        </p:nvSpPr>
        <p:spPr>
          <a:xfrm>
            <a:off x="1306285" y="2088961"/>
            <a:ext cx="6251511" cy="3724738"/>
          </a:xfrm>
          <a:prstGeom prst="rect">
            <a:avLst/>
          </a:prstGeom>
          <a:noFill/>
        </p:spPr>
        <p:txBody>
          <a:bodyPr wrap="square" rtlCol="0">
            <a:spAutoFit/>
          </a:bodyPr>
          <a:lstStyle/>
          <a:p>
            <a:pPr algn="just">
              <a:lnSpc>
                <a:spcPct val="120000"/>
              </a:lnSpc>
            </a:pPr>
            <a:r>
              <a:rPr lang="en-AU" sz="3600" dirty="0">
                <a:effectLst/>
                <a:latin typeface="Arial" panose="020B0604020202020204" pitchFamily="34" charset="0"/>
                <a:ea typeface="Times New Roman" panose="02020603050405020304" pitchFamily="18" charset="0"/>
                <a:cs typeface="Times New Roman" panose="02020603050405020304" pitchFamily="18" charset="0"/>
              </a:rPr>
              <a:t>Thus the people of God, </a:t>
            </a:r>
            <a:r>
              <a:rPr lang="en-AU" sz="3600" b="1" i="1" dirty="0">
                <a:effectLst/>
                <a:latin typeface="Arial" panose="020B0604020202020204" pitchFamily="34" charset="0"/>
                <a:ea typeface="Times New Roman" panose="02020603050405020304" pitchFamily="18" charset="0"/>
                <a:cs typeface="Times New Roman" panose="02020603050405020304" pitchFamily="18" charset="0"/>
              </a:rPr>
              <a:t>through faith and the gift and power of the Holy Spirit</a:t>
            </a:r>
            <a:r>
              <a:rPr lang="en-AU" sz="3600" b="1" dirty="0">
                <a:effectLst/>
                <a:latin typeface="Arial" panose="020B0604020202020204" pitchFamily="34" charset="0"/>
                <a:ea typeface="Times New Roman" panose="02020603050405020304" pitchFamily="18" charset="0"/>
                <a:cs typeface="Times New Roman" panose="02020603050405020304" pitchFamily="18" charset="0"/>
              </a:rPr>
              <a:t>, have communion with their Saviour </a:t>
            </a:r>
            <a:r>
              <a:rPr lang="en-AU" sz="3600" dirty="0">
                <a:effectLst/>
                <a:latin typeface="Arial" panose="020B0604020202020204" pitchFamily="34" charset="0"/>
                <a:ea typeface="Times New Roman" panose="02020603050405020304" pitchFamily="18" charset="0"/>
                <a:cs typeface="Times New Roman" panose="02020603050405020304" pitchFamily="18" charset="0"/>
              </a:rPr>
              <a:t>…</a:t>
            </a:r>
            <a:r>
              <a:rPr lang="en-AU" sz="2400" dirty="0">
                <a:effectLst/>
                <a:latin typeface="Arial" panose="020B0604020202020204" pitchFamily="34" charset="0"/>
                <a:ea typeface="Times New Roman" panose="02020603050405020304" pitchFamily="18" charset="0"/>
                <a:cs typeface="Times New Roman" panose="02020603050405020304" pitchFamily="18" charset="0"/>
              </a:rPr>
              <a:t>		</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AU" sz="1800" i="1" dirty="0">
                <a:effectLst/>
                <a:latin typeface="Arial" panose="020B0604020202020204" pitchFamily="34" charset="0"/>
                <a:ea typeface="Times New Roman" panose="02020603050405020304" pitchFamily="18" charset="0"/>
                <a:cs typeface="Times New Roman" panose="02020603050405020304" pitchFamily="18" charset="0"/>
              </a:rPr>
              <a:t>Basis of Union</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paragraph 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518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3976669" y="320577"/>
            <a:ext cx="4238661" cy="13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AU" sz="2800" b="1" i="1" dirty="0">
                <a:effectLst/>
                <a:latin typeface="Arial" panose="020B0604020202020204" pitchFamily="34" charset="0"/>
                <a:ea typeface="Times New Roman" panose="02020603050405020304" pitchFamily="18" charset="0"/>
              </a:rPr>
              <a:t>Seeking the continuing </a:t>
            </a:r>
          </a:p>
          <a:p>
            <a:pPr marL="0" marR="0" lvl="0" indent="0" algn="ctr" defTabSz="914400" rtl="0" eaLnBrk="0" fontAlgn="base" latinLnBrk="0" hangingPunct="0">
              <a:lnSpc>
                <a:spcPct val="150000"/>
              </a:lnSpc>
              <a:spcBef>
                <a:spcPct val="0"/>
              </a:spcBef>
              <a:spcAft>
                <a:spcPct val="0"/>
              </a:spcAft>
              <a:buClrTx/>
              <a:buSzTx/>
              <a:buFontTx/>
              <a:buNone/>
              <a:tabLst/>
            </a:pPr>
            <a:r>
              <a:rPr lang="en-AU" sz="2800" b="1" i="1" dirty="0">
                <a:effectLst/>
                <a:latin typeface="Arial" panose="020B0604020202020204" pitchFamily="34" charset="0"/>
                <a:ea typeface="Times New Roman" panose="02020603050405020304" pitchFamily="18" charset="0"/>
              </a:rPr>
              <a:t>presence of Christ </a:t>
            </a:r>
            <a:endParaRPr kumimoji="0" lang="en-AU" altLang="en-US" sz="1200"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DF98F97A-A20A-4829-BD21-E6175E1B61D9}"/>
              </a:ext>
            </a:extLst>
          </p:cNvPr>
          <p:cNvSpPr txBox="1"/>
          <p:nvPr/>
        </p:nvSpPr>
        <p:spPr>
          <a:xfrm>
            <a:off x="412880" y="1911680"/>
            <a:ext cx="8133961" cy="3812006"/>
          </a:xfrm>
          <a:prstGeom prst="rect">
            <a:avLst/>
          </a:prstGeom>
          <a:noFill/>
        </p:spPr>
        <p:txBody>
          <a:bodyPr wrap="square" rtlCol="0">
            <a:spAutoFit/>
          </a:bodyPr>
          <a:lstStyle/>
          <a:p>
            <a:pPr algn="ctr">
              <a:lnSpc>
                <a:spcPct val="120000"/>
              </a:lnSpc>
            </a:pPr>
            <a:r>
              <a:rPr lang="en-US" sz="2800" b="1" i="1" dirty="0">
                <a:effectLst/>
                <a:latin typeface="Arial" panose="020B0604020202020204" pitchFamily="34" charset="0"/>
                <a:ea typeface="Times New Roman" panose="02020603050405020304" pitchFamily="18" charset="0"/>
                <a:cs typeface="Times New Roman" panose="02020603050405020304" pitchFamily="18" charset="0"/>
              </a:rPr>
              <a:t>Serving Holy Communion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 paper prepared </a:t>
            </a:r>
            <a:br>
              <a:rPr lang="en-US" sz="1600" dirty="0">
                <a:effectLst/>
                <a:latin typeface="Arial" panose="020B0604020202020204" pitchFamily="34" charset="0"/>
                <a:ea typeface="Times New Roman" panose="02020603050405020304" pitchFamily="18" charset="0"/>
                <a:cs typeface="Times New Roman" panose="02020603050405020304" pitchFamily="18" charset="0"/>
              </a:rPr>
            </a:br>
            <a:r>
              <a:rPr lang="en-US" sz="1600" dirty="0">
                <a:effectLst/>
                <a:latin typeface="Arial" panose="020B0604020202020204" pitchFamily="34" charset="0"/>
                <a:ea typeface="Times New Roman" panose="02020603050405020304" pitchFamily="18" charset="0"/>
                <a:cs typeface="Times New Roman" panose="02020603050405020304" pitchFamily="18" charset="0"/>
              </a:rPr>
              <a:t>by the </a:t>
            </a: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Assembly Commission on Liturgy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in 1984, updated in 1999 and 2015.)</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pP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In the two Uniting Church Services of the Lord’s Day, the rubric says the distribution of the bread and wine shall be ‘according to local custom' (</a:t>
            </a:r>
            <a:r>
              <a:rPr lang="en-US" sz="2800" i="1" dirty="0">
                <a:effectLst/>
                <a:latin typeface="Arial" panose="020B0604020202020204" pitchFamily="34" charset="0"/>
                <a:ea typeface="Times New Roman" panose="02020603050405020304" pitchFamily="18" charset="0"/>
                <a:cs typeface="Times New Roman" panose="02020603050405020304" pitchFamily="18" charset="0"/>
              </a:rPr>
              <a:t>UIW</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2, p.182, 221). But how many local customs are there? </a:t>
            </a:r>
            <a:endParaRPr lang="en-US" sz="3200" i="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93A86651-C694-4389-AE7D-0B78CB444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237" y="5746606"/>
            <a:ext cx="490537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64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3962592" y="320577"/>
            <a:ext cx="4238661" cy="13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AU" sz="2800" b="1" i="1" dirty="0">
                <a:effectLst/>
                <a:latin typeface="Arial" panose="020B0604020202020204" pitchFamily="34" charset="0"/>
                <a:ea typeface="Times New Roman" panose="02020603050405020304" pitchFamily="18" charset="0"/>
              </a:rPr>
              <a:t>Seeking the continuing </a:t>
            </a:r>
          </a:p>
          <a:p>
            <a:pPr marL="0" marR="0" lvl="0" indent="0" algn="ctr" defTabSz="914400" rtl="0" eaLnBrk="0" fontAlgn="base" latinLnBrk="0" hangingPunct="0">
              <a:lnSpc>
                <a:spcPct val="150000"/>
              </a:lnSpc>
              <a:spcBef>
                <a:spcPct val="0"/>
              </a:spcBef>
              <a:spcAft>
                <a:spcPct val="0"/>
              </a:spcAft>
              <a:buClrTx/>
              <a:buSzTx/>
              <a:buFontTx/>
              <a:buNone/>
              <a:tabLst/>
            </a:pPr>
            <a:r>
              <a:rPr lang="en-AU" sz="2800" b="1" i="1" dirty="0">
                <a:effectLst/>
                <a:latin typeface="Arial" panose="020B0604020202020204" pitchFamily="34" charset="0"/>
                <a:ea typeface="Times New Roman" panose="02020603050405020304" pitchFamily="18" charset="0"/>
              </a:rPr>
              <a:t>presence of Christ </a:t>
            </a:r>
            <a:endParaRPr kumimoji="0" lang="en-AU" altLang="en-US" sz="1200"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DF98F97A-A20A-4829-BD21-E6175E1B61D9}"/>
              </a:ext>
            </a:extLst>
          </p:cNvPr>
          <p:cNvSpPr txBox="1"/>
          <p:nvPr/>
        </p:nvSpPr>
        <p:spPr>
          <a:xfrm>
            <a:off x="457200" y="1849462"/>
            <a:ext cx="7781731" cy="4476803"/>
          </a:xfrm>
          <a:prstGeom prst="rect">
            <a:avLst/>
          </a:prstGeom>
          <a:noFill/>
        </p:spPr>
        <p:txBody>
          <a:bodyPr wrap="square" rtlCol="0">
            <a:spAutoFit/>
          </a:bodyPr>
          <a:lstStyle/>
          <a:p>
            <a:pPr algn="ctr">
              <a:lnSpc>
                <a:spcPct val="120000"/>
              </a:lnSpc>
            </a:pPr>
            <a:r>
              <a:rPr lang="en-US" sz="2800" b="1" i="1" dirty="0">
                <a:effectLst/>
                <a:latin typeface="Arial" panose="020B0604020202020204" pitchFamily="34" charset="0"/>
                <a:ea typeface="Times New Roman" panose="02020603050405020304" pitchFamily="18" charset="0"/>
                <a:cs typeface="Times New Roman" panose="02020603050405020304" pitchFamily="18" charset="0"/>
              </a:rPr>
              <a:t>Serving Holy Communion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 paper prepared </a:t>
            </a:r>
            <a:br>
              <a:rPr lang="en-US" sz="1600" dirty="0">
                <a:effectLst/>
                <a:latin typeface="Arial" panose="020B0604020202020204" pitchFamily="34" charset="0"/>
                <a:ea typeface="Times New Roman" panose="02020603050405020304" pitchFamily="18" charset="0"/>
                <a:cs typeface="Times New Roman" panose="02020603050405020304" pitchFamily="18" charset="0"/>
              </a:rPr>
            </a:br>
            <a:r>
              <a:rPr lang="en-US" sz="1600" dirty="0">
                <a:effectLst/>
                <a:latin typeface="Arial" panose="020B0604020202020204" pitchFamily="34" charset="0"/>
                <a:ea typeface="Times New Roman" panose="02020603050405020304" pitchFamily="18" charset="0"/>
                <a:cs typeface="Times New Roman" panose="02020603050405020304" pitchFamily="18" charset="0"/>
              </a:rPr>
              <a:t>by the </a:t>
            </a: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Assembly Commission on Liturgy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in 1984, updated in 1999 and 2015.)</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pPr>
            <a:r>
              <a:rPr lang="en-US" sz="2800" i="1" dirty="0">
                <a:effectLst/>
                <a:latin typeface="Arial" panose="020B0604020202020204" pitchFamily="34" charset="0"/>
                <a:ea typeface="Times New Roman" panose="02020603050405020304" pitchFamily="18" charset="0"/>
                <a:cs typeface="Times New Roman" panose="02020603050405020304" pitchFamily="18" charset="0"/>
              </a:rPr>
              <a:t>The view of the Worship Working Group is that we should all rejoice in this rich diversity of local custom, that we should all be familiar with the various ways in which other congregations serve Holy Communion, and that every congregation should have some diversity of practice within its own sacramental life.</a:t>
            </a:r>
          </a:p>
        </p:txBody>
      </p:sp>
      <p:pic>
        <p:nvPicPr>
          <p:cNvPr id="5122" name="Picture 2">
            <a:extLst>
              <a:ext uri="{FF2B5EF4-FFF2-40B4-BE49-F238E27FC236}">
                <a16:creationId xmlns:a16="http://schemas.microsoft.com/office/drawing/2014/main" id="{9DD75567-281B-427E-AC17-100DDD0E8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237" y="5873828"/>
            <a:ext cx="490537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693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3962592" y="320577"/>
            <a:ext cx="4238661" cy="13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AU" sz="2800" b="1" i="1" dirty="0">
                <a:effectLst/>
                <a:latin typeface="Arial" panose="020B0604020202020204" pitchFamily="34" charset="0"/>
                <a:ea typeface="Times New Roman" panose="02020603050405020304" pitchFamily="18" charset="0"/>
              </a:rPr>
              <a:t>Seeking the continuing </a:t>
            </a:r>
          </a:p>
          <a:p>
            <a:pPr marL="0" marR="0" lvl="0" indent="0" algn="ctr" defTabSz="914400" rtl="0" eaLnBrk="0" fontAlgn="base" latinLnBrk="0" hangingPunct="0">
              <a:lnSpc>
                <a:spcPct val="150000"/>
              </a:lnSpc>
              <a:spcBef>
                <a:spcPct val="0"/>
              </a:spcBef>
              <a:spcAft>
                <a:spcPct val="0"/>
              </a:spcAft>
              <a:buClrTx/>
              <a:buSzTx/>
              <a:buFontTx/>
              <a:buNone/>
              <a:tabLst/>
            </a:pPr>
            <a:r>
              <a:rPr lang="en-AU" sz="2800" b="1" i="1" dirty="0">
                <a:effectLst/>
                <a:latin typeface="Arial" panose="020B0604020202020204" pitchFamily="34" charset="0"/>
                <a:ea typeface="Times New Roman" panose="02020603050405020304" pitchFamily="18" charset="0"/>
              </a:rPr>
              <a:t>presence of Christ </a:t>
            </a:r>
            <a:endParaRPr kumimoji="0" lang="en-AU" altLang="en-US" sz="1200" b="0" i="0" u="none" strike="noStrike" cap="none" normalizeH="0" baseline="0" dirty="0">
              <a:ln>
                <a:noFill/>
              </a:ln>
              <a:solidFill>
                <a:schemeClr val="tx1"/>
              </a:solidFill>
              <a:effectLst/>
            </a:endParaRPr>
          </a:p>
        </p:txBody>
      </p:sp>
      <p:pic>
        <p:nvPicPr>
          <p:cNvPr id="7" name="Picture 6" descr="A close up of a sign&#10;&#10;Description automatically generated">
            <a:extLst>
              <a:ext uri="{FF2B5EF4-FFF2-40B4-BE49-F238E27FC236}">
                <a16:creationId xmlns:a16="http://schemas.microsoft.com/office/drawing/2014/main" id="{C0F1B70C-45FD-4787-940A-BC31015F1D8B}"/>
              </a:ext>
            </a:extLst>
          </p:cNvPr>
          <p:cNvPicPr/>
          <p:nvPr/>
        </p:nvPicPr>
        <p:blipFill>
          <a:blip r:embed="rId4">
            <a:extLst>
              <a:ext uri="{28A0092B-C50C-407E-A947-70E740481C1C}">
                <a14:useLocalDpi xmlns:a14="http://schemas.microsoft.com/office/drawing/2010/main" val="0"/>
              </a:ext>
            </a:extLst>
          </a:blip>
          <a:stretch>
            <a:fillRect/>
          </a:stretch>
        </p:blipFill>
        <p:spPr>
          <a:xfrm>
            <a:off x="9874120" y="4631871"/>
            <a:ext cx="1905000" cy="1905000"/>
          </a:xfrm>
          <a:prstGeom prst="rect">
            <a:avLst/>
          </a:prstGeom>
        </p:spPr>
      </p:pic>
      <p:sp>
        <p:nvSpPr>
          <p:cNvPr id="4" name="TextBox 3">
            <a:extLst>
              <a:ext uri="{FF2B5EF4-FFF2-40B4-BE49-F238E27FC236}">
                <a16:creationId xmlns:a16="http://schemas.microsoft.com/office/drawing/2014/main" id="{DF98F97A-A20A-4829-BD21-E6175E1B61D9}"/>
              </a:ext>
            </a:extLst>
          </p:cNvPr>
          <p:cNvSpPr txBox="1"/>
          <p:nvPr/>
        </p:nvSpPr>
        <p:spPr>
          <a:xfrm>
            <a:off x="412880" y="1911680"/>
            <a:ext cx="8068647" cy="4505849"/>
          </a:xfrm>
          <a:prstGeom prst="rect">
            <a:avLst/>
          </a:prstGeom>
          <a:noFill/>
        </p:spPr>
        <p:txBody>
          <a:bodyPr wrap="square" rtlCol="0">
            <a:spAutoFit/>
          </a:bodyPr>
          <a:lstStyle/>
          <a:p>
            <a:pPr algn="just">
              <a:lnSpc>
                <a:spcPct val="120000"/>
              </a:lnSpc>
            </a:pPr>
            <a:r>
              <a:rPr lang="en-AU" sz="2800" dirty="0">
                <a:effectLst/>
                <a:latin typeface="Arial" panose="020B0604020202020204" pitchFamily="34" charset="0"/>
                <a:ea typeface="Times New Roman" panose="02020603050405020304" pitchFamily="18" charset="0"/>
                <a:cs typeface="Times New Roman" panose="02020603050405020304" pitchFamily="18" charset="0"/>
              </a:rPr>
              <a:t>Thus the people of God, through faith and the gift and power of the Holy Spirit, </a:t>
            </a:r>
            <a:r>
              <a:rPr lang="en-AU" sz="2800" b="1" i="1" dirty="0">
                <a:effectLst/>
                <a:latin typeface="Arial" panose="020B0604020202020204" pitchFamily="34" charset="0"/>
                <a:ea typeface="Times New Roman" panose="02020603050405020304" pitchFamily="18" charset="0"/>
                <a:cs typeface="Times New Roman" panose="02020603050405020304" pitchFamily="18" charset="0"/>
              </a:rPr>
              <a:t>have communion with their Saviour</a:t>
            </a:r>
            <a:r>
              <a:rPr lang="en-AU" sz="2800" dirty="0">
                <a:effectLst/>
                <a:latin typeface="Arial" panose="020B0604020202020204" pitchFamily="34" charset="0"/>
                <a:ea typeface="Times New Roman" panose="02020603050405020304" pitchFamily="18" charset="0"/>
                <a:cs typeface="Times New Roman" panose="02020603050405020304" pitchFamily="18" charset="0"/>
              </a:rPr>
              <a:t>, make their sacrifice of praise and thanksgiving, proclaim the Lord’s death, grow together into Christ, are strengthened for their participation in the mission of Christ in the world, and rejoice in the foretaste of the Kingdom which Christ will bring to consummation.</a:t>
            </a:r>
          </a:p>
          <a:p>
            <a:pPr algn="just"/>
            <a:r>
              <a:rPr lang="en-AU"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AU" sz="1800" i="1" dirty="0">
                <a:effectLst/>
                <a:latin typeface="Arial" panose="020B0604020202020204" pitchFamily="34" charset="0"/>
                <a:ea typeface="Times New Roman" panose="02020603050405020304" pitchFamily="18" charset="0"/>
                <a:cs typeface="Times New Roman" panose="02020603050405020304" pitchFamily="18" charset="0"/>
              </a:rPr>
              <a:t>Basis of Union</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paragraph 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5049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194226" y="320577"/>
            <a:ext cx="3775393" cy="13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AU" altLang="en-US" sz="2800" b="1" dirty="0">
                <a:latin typeface="Arial" panose="020B0604020202020204" pitchFamily="34" charset="0"/>
                <a:ea typeface="Calibri" panose="020F0502020204030204" pitchFamily="34" charset="0"/>
                <a:cs typeface="Arial" panose="020B0604020202020204" pitchFamily="34" charset="0"/>
              </a:rPr>
              <a:t>Finding</a:t>
            </a: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with God</a:t>
            </a:r>
            <a:endParaRPr kumimoji="0" lang="en-AU" altLang="en-US" sz="1000" b="0" i="0" u="none" strike="noStrike" cap="none" normalizeH="0" baseline="0" dirty="0">
              <a:ln>
                <a:noFill/>
              </a:ln>
              <a:solidFill>
                <a:schemeClr val="tx1"/>
              </a:solidFill>
              <a:effectLst/>
            </a:endParaRPr>
          </a:p>
        </p:txBody>
      </p:sp>
      <p:pic>
        <p:nvPicPr>
          <p:cNvPr id="8" name="Picture 7" descr="A picture containing table, cup, sitting, food&#10;&#10;Description automatically generated">
            <a:extLst>
              <a:ext uri="{FF2B5EF4-FFF2-40B4-BE49-F238E27FC236}">
                <a16:creationId xmlns:a16="http://schemas.microsoft.com/office/drawing/2014/main" id="{A1261E6C-625E-452A-96F6-4CBBE50634E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826060" y="4982548"/>
            <a:ext cx="3152140" cy="1668934"/>
          </a:xfrm>
          <a:prstGeom prst="rect">
            <a:avLst/>
          </a:prstGeom>
        </p:spPr>
      </p:pic>
      <p:sp>
        <p:nvSpPr>
          <p:cNvPr id="4" name="TextBox 3">
            <a:extLst>
              <a:ext uri="{FF2B5EF4-FFF2-40B4-BE49-F238E27FC236}">
                <a16:creationId xmlns:a16="http://schemas.microsoft.com/office/drawing/2014/main" id="{1920D793-4475-47B4-A4CC-D4D3043D3211}"/>
              </a:ext>
            </a:extLst>
          </p:cNvPr>
          <p:cNvSpPr txBox="1"/>
          <p:nvPr/>
        </p:nvSpPr>
        <p:spPr>
          <a:xfrm>
            <a:off x="1022829" y="2371721"/>
            <a:ext cx="6120882" cy="3270382"/>
          </a:xfrm>
          <a:prstGeom prst="rect">
            <a:avLst/>
          </a:prstGeom>
          <a:noFill/>
          <a:ln w="76200">
            <a:solidFill>
              <a:srgbClr val="FF0000"/>
            </a:solidFill>
          </a:ln>
        </p:spPr>
        <p:txBody>
          <a:bodyPr wrap="square" rtlCol="0">
            <a:spAutoFit/>
          </a:bodyPr>
          <a:lstStyle/>
          <a:p>
            <a:pPr algn="ctr">
              <a:lnSpc>
                <a:spcPct val="150000"/>
              </a:lnSpc>
              <a:spcBef>
                <a:spcPts val="600"/>
              </a:spcBef>
              <a:spcAft>
                <a:spcPts val="600"/>
              </a:spcAft>
            </a:pPr>
            <a:r>
              <a:rPr lang="en-AU" sz="4000" i="1" dirty="0"/>
              <a:t>What are the ways </a:t>
            </a:r>
          </a:p>
          <a:p>
            <a:pPr algn="ctr">
              <a:lnSpc>
                <a:spcPct val="150000"/>
              </a:lnSpc>
            </a:pPr>
            <a:r>
              <a:rPr lang="en-AU" sz="4000" i="1" dirty="0"/>
              <a:t>that we enter into communion with God?</a:t>
            </a:r>
          </a:p>
          <a:p>
            <a:pPr algn="ctr">
              <a:lnSpc>
                <a:spcPct val="150000"/>
              </a:lnSpc>
            </a:pPr>
            <a:endParaRPr lang="en-AU" sz="1600" i="1" dirty="0"/>
          </a:p>
        </p:txBody>
      </p:sp>
    </p:spTree>
    <p:extLst>
      <p:ext uri="{BB962C8B-B14F-4D97-AF65-F5344CB8AC3E}">
        <p14:creationId xmlns:p14="http://schemas.microsoft.com/office/powerpoint/2010/main" val="2115777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194226" y="320577"/>
            <a:ext cx="3775393" cy="13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AU" altLang="en-US" sz="2800" b="1" dirty="0">
                <a:latin typeface="Arial" panose="020B0604020202020204" pitchFamily="34" charset="0"/>
                <a:ea typeface="Calibri" panose="020F0502020204030204" pitchFamily="34" charset="0"/>
                <a:cs typeface="Arial" panose="020B0604020202020204" pitchFamily="34" charset="0"/>
              </a:rPr>
              <a:t>Finding</a:t>
            </a: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with God</a:t>
            </a:r>
            <a:endParaRPr kumimoji="0" lang="en-AU" altLang="en-US" sz="1000" b="0" i="0" u="none" strike="noStrike" cap="none" normalizeH="0" baseline="0" dirty="0">
              <a:ln>
                <a:noFill/>
              </a:ln>
              <a:solidFill>
                <a:schemeClr val="tx1"/>
              </a:solidFill>
              <a:effectLst/>
            </a:endParaRPr>
          </a:p>
        </p:txBody>
      </p:sp>
      <p:pic>
        <p:nvPicPr>
          <p:cNvPr id="8" name="Picture 7" descr="A picture containing table, cup, sitting, food&#10;&#10;Description automatically generated">
            <a:extLst>
              <a:ext uri="{FF2B5EF4-FFF2-40B4-BE49-F238E27FC236}">
                <a16:creationId xmlns:a16="http://schemas.microsoft.com/office/drawing/2014/main" id="{A1261E6C-625E-452A-96F6-4CBBE50634E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826060" y="4982548"/>
            <a:ext cx="3152140" cy="1668934"/>
          </a:xfrm>
          <a:prstGeom prst="rect">
            <a:avLst/>
          </a:prstGeom>
        </p:spPr>
      </p:pic>
      <p:sp>
        <p:nvSpPr>
          <p:cNvPr id="4" name="TextBox 3">
            <a:extLst>
              <a:ext uri="{FF2B5EF4-FFF2-40B4-BE49-F238E27FC236}">
                <a16:creationId xmlns:a16="http://schemas.microsoft.com/office/drawing/2014/main" id="{1920D793-4475-47B4-A4CC-D4D3043D3211}"/>
              </a:ext>
            </a:extLst>
          </p:cNvPr>
          <p:cNvSpPr txBox="1"/>
          <p:nvPr/>
        </p:nvSpPr>
        <p:spPr>
          <a:xfrm>
            <a:off x="985507" y="2082321"/>
            <a:ext cx="6120882" cy="4547079"/>
          </a:xfrm>
          <a:prstGeom prst="rect">
            <a:avLst/>
          </a:prstGeom>
          <a:noFill/>
        </p:spPr>
        <p:txBody>
          <a:bodyPr wrap="square" rtlCol="0">
            <a:spAutoFit/>
          </a:bodyPr>
          <a:lstStyle/>
          <a:p>
            <a:pPr marL="457200" indent="-457200" algn="ctr">
              <a:lnSpc>
                <a:spcPct val="150000"/>
              </a:lnSpc>
              <a:buFont typeface="Wingdings" panose="05000000000000000000" pitchFamily="2" charset="2"/>
              <a:buChar char="Ø"/>
            </a:pPr>
            <a:r>
              <a:rPr lang="en-AU" sz="2800" dirty="0">
                <a:latin typeface="Arial" panose="020B0604020202020204" pitchFamily="34" charset="0"/>
                <a:ea typeface="Calibri" panose="020F0502020204030204" pitchFamily="34" charset="0"/>
              </a:rPr>
              <a:t>p</a:t>
            </a:r>
            <a:r>
              <a:rPr lang="en-AU" sz="2800" dirty="0">
                <a:effectLst/>
                <a:latin typeface="Arial" panose="020B0604020202020204" pitchFamily="34" charset="0"/>
                <a:ea typeface="Calibri" panose="020F0502020204030204" pitchFamily="34" charset="0"/>
              </a:rPr>
              <a:t>rayer and meditation</a:t>
            </a:r>
          </a:p>
          <a:p>
            <a:pPr marL="457200" indent="-457200" algn="ctr">
              <a:lnSpc>
                <a:spcPct val="150000"/>
              </a:lnSpc>
              <a:buFont typeface="Wingdings" panose="05000000000000000000" pitchFamily="2" charset="2"/>
              <a:buChar char="Ø"/>
            </a:pPr>
            <a:endParaRPr lang="en-AU" sz="2800" dirty="0">
              <a:effectLst/>
              <a:latin typeface="Arial" panose="020B0604020202020204" pitchFamily="34" charset="0"/>
              <a:ea typeface="Calibri" panose="020F0502020204030204" pitchFamily="34" charset="0"/>
            </a:endParaRPr>
          </a:p>
          <a:p>
            <a:pPr marL="457200" indent="-457200" algn="ctr">
              <a:lnSpc>
                <a:spcPct val="150000"/>
              </a:lnSpc>
              <a:buFont typeface="Wingdings" panose="05000000000000000000" pitchFamily="2" charset="2"/>
              <a:buChar char="Ø"/>
            </a:pPr>
            <a:r>
              <a:rPr lang="en-AU" sz="2800" dirty="0">
                <a:effectLst/>
                <a:latin typeface="Arial" panose="020B0604020202020204" pitchFamily="34" charset="0"/>
                <a:ea typeface="Calibri" panose="020F0502020204030204" pitchFamily="34" charset="0"/>
              </a:rPr>
              <a:t>reading scriptures and reflecting on the words we read</a:t>
            </a:r>
          </a:p>
          <a:p>
            <a:pPr marL="457200" indent="-457200" algn="ctr">
              <a:lnSpc>
                <a:spcPct val="150000"/>
              </a:lnSpc>
              <a:buFont typeface="Wingdings" panose="05000000000000000000" pitchFamily="2" charset="2"/>
              <a:buChar char="Ø"/>
            </a:pPr>
            <a:endParaRPr lang="en-AU" sz="2800" dirty="0">
              <a:effectLst/>
              <a:latin typeface="Arial" panose="020B0604020202020204" pitchFamily="34" charset="0"/>
              <a:ea typeface="Calibri" panose="020F0502020204030204" pitchFamily="34" charset="0"/>
            </a:endParaRPr>
          </a:p>
          <a:p>
            <a:pPr marL="457200" indent="-457200" algn="ctr">
              <a:lnSpc>
                <a:spcPct val="150000"/>
              </a:lnSpc>
              <a:buFont typeface="Wingdings" panose="05000000000000000000" pitchFamily="2" charset="2"/>
              <a:buChar char="Ø"/>
            </a:pPr>
            <a:r>
              <a:rPr lang="en-AU" sz="2800" dirty="0">
                <a:effectLst/>
                <a:latin typeface="Arial" panose="020B0604020202020204" pitchFamily="34" charset="0"/>
                <a:ea typeface="Calibri" panose="020F0502020204030204" pitchFamily="34" charset="0"/>
              </a:rPr>
              <a:t>fasting, often in association </a:t>
            </a:r>
            <a:br>
              <a:rPr lang="en-AU" sz="2800" dirty="0">
                <a:effectLst/>
                <a:latin typeface="Arial" panose="020B0604020202020204" pitchFamily="34" charset="0"/>
                <a:ea typeface="Calibri" panose="020F0502020204030204" pitchFamily="34" charset="0"/>
              </a:rPr>
            </a:br>
            <a:r>
              <a:rPr lang="en-AU" sz="2800" dirty="0">
                <a:effectLst/>
                <a:latin typeface="Arial" panose="020B0604020202020204" pitchFamily="34" charset="0"/>
                <a:ea typeface="Calibri" panose="020F0502020204030204" pitchFamily="34" charset="0"/>
              </a:rPr>
              <a:t>with prayer</a:t>
            </a:r>
            <a:endParaRPr lang="en-AU" sz="2800" dirty="0"/>
          </a:p>
        </p:txBody>
      </p:sp>
    </p:spTree>
    <p:extLst>
      <p:ext uri="{BB962C8B-B14F-4D97-AF65-F5344CB8AC3E}">
        <p14:creationId xmlns:p14="http://schemas.microsoft.com/office/powerpoint/2010/main" val="4173063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194226" y="320577"/>
            <a:ext cx="3775393" cy="13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AU" altLang="en-US" sz="2800" b="1" dirty="0">
                <a:latin typeface="Arial" panose="020B0604020202020204" pitchFamily="34" charset="0"/>
                <a:ea typeface="Calibri" panose="020F0502020204030204" pitchFamily="34" charset="0"/>
                <a:cs typeface="Arial" panose="020B0604020202020204" pitchFamily="34" charset="0"/>
              </a:rPr>
              <a:t>Finding</a:t>
            </a: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with God</a:t>
            </a:r>
            <a:endParaRPr kumimoji="0" lang="en-AU" altLang="en-US" sz="1000" b="0" i="0" u="none" strike="noStrike" cap="none" normalizeH="0" baseline="0" dirty="0">
              <a:ln>
                <a:noFill/>
              </a:ln>
              <a:solidFill>
                <a:schemeClr val="tx1"/>
              </a:solidFill>
              <a:effectLst/>
            </a:endParaRPr>
          </a:p>
        </p:txBody>
      </p:sp>
      <p:pic>
        <p:nvPicPr>
          <p:cNvPr id="8" name="Picture 7" descr="A picture containing table, cup, sitting, food&#10;&#10;Description automatically generated">
            <a:extLst>
              <a:ext uri="{FF2B5EF4-FFF2-40B4-BE49-F238E27FC236}">
                <a16:creationId xmlns:a16="http://schemas.microsoft.com/office/drawing/2014/main" id="{A1261E6C-625E-452A-96F6-4CBBE50634E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826060" y="4982548"/>
            <a:ext cx="3152140" cy="1668934"/>
          </a:xfrm>
          <a:prstGeom prst="rect">
            <a:avLst/>
          </a:prstGeom>
        </p:spPr>
      </p:pic>
      <p:sp>
        <p:nvSpPr>
          <p:cNvPr id="4" name="TextBox 3">
            <a:extLst>
              <a:ext uri="{FF2B5EF4-FFF2-40B4-BE49-F238E27FC236}">
                <a16:creationId xmlns:a16="http://schemas.microsoft.com/office/drawing/2014/main" id="{1920D793-4475-47B4-A4CC-D4D3043D3211}"/>
              </a:ext>
            </a:extLst>
          </p:cNvPr>
          <p:cNvSpPr txBox="1"/>
          <p:nvPr/>
        </p:nvSpPr>
        <p:spPr>
          <a:xfrm>
            <a:off x="1007706" y="2295331"/>
            <a:ext cx="6120882" cy="3900748"/>
          </a:xfrm>
          <a:prstGeom prst="rect">
            <a:avLst/>
          </a:prstGeom>
          <a:noFill/>
        </p:spPr>
        <p:txBody>
          <a:bodyPr wrap="square" rtlCol="0">
            <a:spAutoFit/>
          </a:bodyPr>
          <a:lstStyle/>
          <a:p>
            <a:pPr marL="457200" indent="-457200" algn="ctr">
              <a:lnSpc>
                <a:spcPct val="150000"/>
              </a:lnSpc>
              <a:buFont typeface="Wingdings" panose="05000000000000000000" pitchFamily="2" charset="2"/>
              <a:buChar char="Ø"/>
            </a:pPr>
            <a:r>
              <a:rPr lang="en-US" sz="2800" dirty="0">
                <a:latin typeface="Arial" panose="020B0604020202020204" pitchFamily="34" charset="0"/>
                <a:ea typeface="Calibri" panose="020F0502020204030204" pitchFamily="34" charset="0"/>
              </a:rPr>
              <a:t>sharing with a small group of people in fellowship, conversation, and prayer for one another</a:t>
            </a:r>
          </a:p>
          <a:p>
            <a:pPr marL="457200" indent="-457200" algn="ctr">
              <a:lnSpc>
                <a:spcPct val="150000"/>
              </a:lnSpc>
              <a:buFont typeface="Wingdings" panose="05000000000000000000" pitchFamily="2" charset="2"/>
              <a:buChar char="Ø"/>
            </a:pPr>
            <a:endParaRPr lang="en-US" sz="2800" dirty="0">
              <a:latin typeface="Arial" panose="020B0604020202020204" pitchFamily="34" charset="0"/>
              <a:ea typeface="Calibri" panose="020F0502020204030204" pitchFamily="34" charset="0"/>
            </a:endParaRPr>
          </a:p>
          <a:p>
            <a:pPr marL="457200" indent="-457200" algn="ctr">
              <a:lnSpc>
                <a:spcPct val="150000"/>
              </a:lnSpc>
              <a:buFont typeface="Wingdings" panose="05000000000000000000" pitchFamily="2" charset="2"/>
              <a:buChar char="Ø"/>
            </a:pPr>
            <a:r>
              <a:rPr lang="en-US" sz="2800" dirty="0">
                <a:latin typeface="Arial" panose="020B0604020202020204" pitchFamily="34" charset="0"/>
                <a:ea typeface="Calibri" panose="020F0502020204030204" pitchFamily="34" charset="0"/>
              </a:rPr>
              <a:t>a </a:t>
            </a:r>
            <a:r>
              <a:rPr lang="en-US" sz="2800" i="1" dirty="0">
                <a:latin typeface="Arial" panose="020B0604020202020204" pitchFamily="34" charset="0"/>
                <a:ea typeface="Calibri" panose="020F0502020204030204" pitchFamily="34" charset="0"/>
              </a:rPr>
              <a:t>sabbath</a:t>
            </a:r>
            <a:r>
              <a:rPr lang="en-US" sz="2800" dirty="0">
                <a:latin typeface="Arial" panose="020B0604020202020204" pitchFamily="34" charset="0"/>
                <a:ea typeface="Calibri" panose="020F0502020204030204" pitchFamily="34" charset="0"/>
              </a:rPr>
              <a:t> time for rest and </a:t>
            </a:r>
            <a:r>
              <a:rPr lang="en-US" sz="2800" dirty="0" err="1">
                <a:latin typeface="Arial" panose="020B0604020202020204" pitchFamily="34" charset="0"/>
                <a:ea typeface="Calibri" panose="020F0502020204030204" pitchFamily="34" charset="0"/>
              </a:rPr>
              <a:t>focussing</a:t>
            </a:r>
            <a:r>
              <a:rPr lang="en-US" sz="2800" dirty="0">
                <a:latin typeface="Arial" panose="020B0604020202020204" pitchFamily="34" charset="0"/>
                <a:ea typeface="Calibri" panose="020F0502020204030204" pitchFamily="34" charset="0"/>
              </a:rPr>
              <a:t> attention on God</a:t>
            </a:r>
            <a:endParaRPr lang="en-AU" sz="2800" dirty="0"/>
          </a:p>
        </p:txBody>
      </p:sp>
    </p:spTree>
    <p:extLst>
      <p:ext uri="{BB962C8B-B14F-4D97-AF65-F5344CB8AC3E}">
        <p14:creationId xmlns:p14="http://schemas.microsoft.com/office/powerpoint/2010/main" val="4228720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194226" y="320577"/>
            <a:ext cx="3775393" cy="13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AU" altLang="en-US" sz="2800" b="1" dirty="0">
                <a:latin typeface="Arial" panose="020B0604020202020204" pitchFamily="34" charset="0"/>
                <a:ea typeface="Calibri" panose="020F0502020204030204" pitchFamily="34" charset="0"/>
                <a:cs typeface="Arial" panose="020B0604020202020204" pitchFamily="34" charset="0"/>
              </a:rPr>
              <a:t>Finding</a:t>
            </a: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with God</a:t>
            </a:r>
            <a:endParaRPr kumimoji="0" lang="en-AU" altLang="en-US" sz="1000" b="0" i="0" u="none" strike="noStrike" cap="none" normalizeH="0" baseline="0" dirty="0">
              <a:ln>
                <a:noFill/>
              </a:ln>
              <a:solidFill>
                <a:schemeClr val="tx1"/>
              </a:solidFill>
              <a:effectLst/>
            </a:endParaRPr>
          </a:p>
        </p:txBody>
      </p:sp>
      <p:pic>
        <p:nvPicPr>
          <p:cNvPr id="8" name="Picture 7" descr="A picture containing table, cup, sitting, food&#10;&#10;Description automatically generated">
            <a:extLst>
              <a:ext uri="{FF2B5EF4-FFF2-40B4-BE49-F238E27FC236}">
                <a16:creationId xmlns:a16="http://schemas.microsoft.com/office/drawing/2014/main" id="{A1261E6C-625E-452A-96F6-4CBBE50634E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826060" y="4982548"/>
            <a:ext cx="3152140" cy="1668934"/>
          </a:xfrm>
          <a:prstGeom prst="rect">
            <a:avLst/>
          </a:prstGeom>
        </p:spPr>
      </p:pic>
      <p:sp>
        <p:nvSpPr>
          <p:cNvPr id="4" name="TextBox 3">
            <a:extLst>
              <a:ext uri="{FF2B5EF4-FFF2-40B4-BE49-F238E27FC236}">
                <a16:creationId xmlns:a16="http://schemas.microsoft.com/office/drawing/2014/main" id="{1920D793-4475-47B4-A4CC-D4D3043D3211}"/>
              </a:ext>
            </a:extLst>
          </p:cNvPr>
          <p:cNvSpPr txBox="1"/>
          <p:nvPr/>
        </p:nvSpPr>
        <p:spPr>
          <a:xfrm>
            <a:off x="1007706" y="2295331"/>
            <a:ext cx="6120882" cy="3449021"/>
          </a:xfrm>
          <a:prstGeom prst="rect">
            <a:avLst/>
          </a:prstGeom>
          <a:noFill/>
        </p:spPr>
        <p:txBody>
          <a:bodyPr wrap="square" rtlCol="0">
            <a:spAutoFit/>
          </a:bodyPr>
          <a:lstStyle/>
          <a:p>
            <a:pPr algn="ctr">
              <a:lnSpc>
                <a:spcPct val="150000"/>
              </a:lnSpc>
            </a:pPr>
            <a:r>
              <a:rPr lang="en-AU" sz="3200" i="1" dirty="0">
                <a:effectLst/>
                <a:latin typeface="Arial" panose="020B0604020202020204" pitchFamily="34" charset="0"/>
                <a:ea typeface="Calibri" panose="020F0502020204030204" pitchFamily="34" charset="0"/>
              </a:rPr>
              <a:t>Chastity</a:t>
            </a:r>
          </a:p>
          <a:p>
            <a:pPr algn="ctr">
              <a:lnSpc>
                <a:spcPct val="150000"/>
              </a:lnSpc>
            </a:pPr>
            <a:r>
              <a:rPr lang="en-AU" sz="3200" i="1" dirty="0">
                <a:effectLst/>
                <a:latin typeface="Arial" panose="020B0604020202020204" pitchFamily="34" charset="0"/>
                <a:ea typeface="Calibri" panose="020F0502020204030204" pitchFamily="34" charset="0"/>
              </a:rPr>
              <a:t>Poverty</a:t>
            </a:r>
          </a:p>
          <a:p>
            <a:pPr algn="ctr">
              <a:lnSpc>
                <a:spcPct val="150000"/>
              </a:lnSpc>
            </a:pPr>
            <a:r>
              <a:rPr lang="en-AU" sz="3200" i="1" dirty="0">
                <a:effectLst/>
                <a:latin typeface="Arial" panose="020B0604020202020204" pitchFamily="34" charset="0"/>
                <a:ea typeface="Calibri" panose="020F0502020204030204" pitchFamily="34" charset="0"/>
              </a:rPr>
              <a:t>Obedience</a:t>
            </a:r>
          </a:p>
          <a:p>
            <a:pPr algn="ctr">
              <a:lnSpc>
                <a:spcPct val="150000"/>
              </a:lnSpc>
            </a:pPr>
            <a:endParaRPr lang="en-AU" sz="2800" i="1" dirty="0">
              <a:effectLst/>
              <a:latin typeface="Arial" panose="020B0604020202020204" pitchFamily="34" charset="0"/>
              <a:ea typeface="Calibri" panose="020F0502020204030204" pitchFamily="34" charset="0"/>
            </a:endParaRPr>
          </a:p>
          <a:p>
            <a:pPr algn="ctr">
              <a:lnSpc>
                <a:spcPct val="150000"/>
              </a:lnSpc>
            </a:pPr>
            <a:r>
              <a:rPr lang="en-AU" sz="2400" dirty="0">
                <a:latin typeface="Arial" panose="020B0604020202020204" pitchFamily="34" charset="0"/>
                <a:ea typeface="Calibri" panose="020F0502020204030204" pitchFamily="34" charset="0"/>
              </a:rPr>
              <a:t>the </a:t>
            </a:r>
            <a:r>
              <a:rPr lang="en-AU" sz="2400" dirty="0">
                <a:effectLst/>
                <a:latin typeface="Arial" panose="020B0604020202020204" pitchFamily="34" charset="0"/>
                <a:ea typeface="Calibri" panose="020F0502020204030204" pitchFamily="34" charset="0"/>
              </a:rPr>
              <a:t>classic “counsels of perfection”</a:t>
            </a:r>
            <a:endParaRPr lang="en-AU" sz="3600" dirty="0"/>
          </a:p>
        </p:txBody>
      </p:sp>
    </p:spTree>
    <p:extLst>
      <p:ext uri="{BB962C8B-B14F-4D97-AF65-F5344CB8AC3E}">
        <p14:creationId xmlns:p14="http://schemas.microsoft.com/office/powerpoint/2010/main" val="3129869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194226" y="320577"/>
            <a:ext cx="3775393" cy="13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AU" altLang="en-US" sz="2800" b="1" dirty="0">
                <a:latin typeface="Arial" panose="020B0604020202020204" pitchFamily="34" charset="0"/>
                <a:ea typeface="Calibri" panose="020F0502020204030204" pitchFamily="34" charset="0"/>
                <a:cs typeface="Arial" panose="020B0604020202020204" pitchFamily="34" charset="0"/>
              </a:rPr>
              <a:t>Finding</a:t>
            </a: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with God</a:t>
            </a:r>
            <a:endParaRPr kumimoji="0" lang="en-AU" altLang="en-US" sz="1000" b="0" i="0" u="none" strike="noStrike" cap="none" normalizeH="0" baseline="0" dirty="0">
              <a:ln>
                <a:noFill/>
              </a:ln>
              <a:solidFill>
                <a:schemeClr val="tx1"/>
              </a:solidFill>
              <a:effectLst/>
            </a:endParaRPr>
          </a:p>
        </p:txBody>
      </p:sp>
      <p:pic>
        <p:nvPicPr>
          <p:cNvPr id="8" name="Picture 7" descr="A picture containing table, cup, sitting, food&#10;&#10;Description automatically generated">
            <a:extLst>
              <a:ext uri="{FF2B5EF4-FFF2-40B4-BE49-F238E27FC236}">
                <a16:creationId xmlns:a16="http://schemas.microsoft.com/office/drawing/2014/main" id="{A1261E6C-625E-452A-96F6-4CBBE50634E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826060" y="4982548"/>
            <a:ext cx="3152140" cy="1668934"/>
          </a:xfrm>
          <a:prstGeom prst="rect">
            <a:avLst/>
          </a:prstGeom>
        </p:spPr>
      </p:pic>
      <p:sp>
        <p:nvSpPr>
          <p:cNvPr id="4" name="TextBox 3">
            <a:extLst>
              <a:ext uri="{FF2B5EF4-FFF2-40B4-BE49-F238E27FC236}">
                <a16:creationId xmlns:a16="http://schemas.microsoft.com/office/drawing/2014/main" id="{1920D793-4475-47B4-A4CC-D4D3043D3211}"/>
              </a:ext>
            </a:extLst>
          </p:cNvPr>
          <p:cNvSpPr txBox="1"/>
          <p:nvPr/>
        </p:nvSpPr>
        <p:spPr>
          <a:xfrm>
            <a:off x="1598645" y="2332654"/>
            <a:ext cx="4497355" cy="3658887"/>
          </a:xfrm>
          <a:prstGeom prst="rect">
            <a:avLst/>
          </a:prstGeom>
          <a:noFill/>
        </p:spPr>
        <p:txBody>
          <a:bodyPr wrap="square" rtlCol="0">
            <a:spAutoFit/>
          </a:bodyPr>
          <a:lstStyle/>
          <a:p>
            <a:pPr algn="ctr">
              <a:lnSpc>
                <a:spcPct val="107000"/>
              </a:lnSpc>
              <a:spcAft>
                <a:spcPts val="600"/>
              </a:spcAft>
            </a:pPr>
            <a:r>
              <a:rPr lang="en-AU" sz="3600" b="1" dirty="0">
                <a:latin typeface="Arial" panose="020B0604020202020204" pitchFamily="34" charset="0"/>
                <a:ea typeface="Calibri" panose="020F0502020204030204" pitchFamily="34" charset="0"/>
                <a:cs typeface="Times New Roman" panose="02020603050405020304" pitchFamily="18" charset="0"/>
              </a:rPr>
              <a:t>T</a:t>
            </a:r>
            <a:r>
              <a:rPr lang="en-AU" sz="3600" b="1" dirty="0">
                <a:effectLst/>
                <a:latin typeface="Arial" panose="020B0604020202020204" pitchFamily="34" charset="0"/>
                <a:ea typeface="Calibri" panose="020F0502020204030204" pitchFamily="34" charset="0"/>
                <a:cs typeface="Times New Roman" panose="02020603050405020304" pitchFamily="18" charset="0"/>
              </a:rPr>
              <a:t>he means of grace</a:t>
            </a:r>
          </a:p>
          <a:p>
            <a:pPr marL="285750" indent="-285750">
              <a:lnSpc>
                <a:spcPct val="107000"/>
              </a:lnSpc>
              <a:spcAft>
                <a:spcPts val="600"/>
              </a:spcAft>
              <a:buFont typeface="Wingdings" panose="05000000000000000000" pitchFamily="2" charset="2"/>
              <a:buChar char="Ø"/>
            </a:pPr>
            <a:r>
              <a:rPr lang="en-AU" sz="2800" dirty="0">
                <a:effectLst/>
                <a:latin typeface="Arial" panose="020B0604020202020204" pitchFamily="34" charset="0"/>
                <a:ea typeface="Calibri" panose="020F0502020204030204" pitchFamily="34" charset="0"/>
                <a:cs typeface="Times New Roman" panose="02020603050405020304" pitchFamily="18" charset="0"/>
              </a:rPr>
              <a:t>preaching the Word</a:t>
            </a:r>
          </a:p>
          <a:p>
            <a:pPr marL="285750" indent="-285750">
              <a:lnSpc>
                <a:spcPct val="107000"/>
              </a:lnSpc>
              <a:spcAft>
                <a:spcPts val="600"/>
              </a:spcAft>
              <a:buFont typeface="Wingdings" panose="05000000000000000000" pitchFamily="2" charset="2"/>
              <a:buChar char="Ø"/>
            </a:pPr>
            <a:r>
              <a:rPr lang="en-AU" sz="2800" dirty="0">
                <a:effectLst/>
                <a:latin typeface="Arial" panose="020B0604020202020204" pitchFamily="34" charset="0"/>
                <a:ea typeface="Calibri" panose="020F0502020204030204" pitchFamily="34" charset="0"/>
                <a:cs typeface="Times New Roman" panose="02020603050405020304" pitchFamily="18" charset="0"/>
              </a:rPr>
              <a:t>the sacraments </a:t>
            </a:r>
            <a:br>
              <a:rPr lang="en-AU" sz="2800" dirty="0">
                <a:effectLst/>
                <a:latin typeface="Arial" panose="020B0604020202020204" pitchFamily="34" charset="0"/>
                <a:ea typeface="Calibri" panose="020F0502020204030204" pitchFamily="34" charset="0"/>
                <a:cs typeface="Times New Roman" panose="02020603050405020304" pitchFamily="18" charset="0"/>
              </a:rPr>
            </a:br>
            <a:r>
              <a:rPr lang="en-AU" sz="2800" dirty="0">
                <a:effectLst/>
                <a:latin typeface="Arial" panose="020B0604020202020204" pitchFamily="34" charset="0"/>
                <a:ea typeface="Calibri" panose="020F0502020204030204" pitchFamily="34" charset="0"/>
                <a:cs typeface="Times New Roman" panose="02020603050405020304" pitchFamily="18" charset="0"/>
              </a:rPr>
              <a:t>of holy communion </a:t>
            </a:r>
            <a:br>
              <a:rPr lang="en-AU" sz="2800" dirty="0">
                <a:effectLst/>
                <a:latin typeface="Arial" panose="020B0604020202020204" pitchFamily="34" charset="0"/>
                <a:ea typeface="Calibri" panose="020F0502020204030204" pitchFamily="34" charset="0"/>
                <a:cs typeface="Times New Roman" panose="02020603050405020304" pitchFamily="18" charset="0"/>
              </a:rPr>
            </a:br>
            <a:r>
              <a:rPr lang="en-AU" sz="2800" dirty="0">
                <a:effectLst/>
                <a:latin typeface="Arial" panose="020B0604020202020204" pitchFamily="34" charset="0"/>
                <a:ea typeface="Calibri" panose="020F0502020204030204" pitchFamily="34" charset="0"/>
                <a:cs typeface="Times New Roman" panose="02020603050405020304" pitchFamily="18" charset="0"/>
              </a:rPr>
              <a:t>and baptism</a:t>
            </a:r>
          </a:p>
          <a:p>
            <a:pPr marL="285750" indent="-285750">
              <a:lnSpc>
                <a:spcPct val="107000"/>
              </a:lnSpc>
              <a:spcAft>
                <a:spcPts val="600"/>
              </a:spcAft>
              <a:buFont typeface="Wingdings" panose="05000000000000000000" pitchFamily="2" charset="2"/>
              <a:buChar char="Ø"/>
            </a:pPr>
            <a:r>
              <a:rPr lang="en-AU" sz="2800" dirty="0">
                <a:effectLst/>
                <a:latin typeface="Arial" panose="020B0604020202020204" pitchFamily="34" charset="0"/>
                <a:ea typeface="Calibri" panose="020F0502020204030204" pitchFamily="34" charset="0"/>
                <a:cs typeface="Times New Roman" panose="02020603050405020304" pitchFamily="18" charset="0"/>
              </a:rPr>
              <a:t>the practices of prayer, </a:t>
            </a:r>
            <a:br>
              <a:rPr lang="en-AU" sz="2800" dirty="0">
                <a:effectLst/>
                <a:latin typeface="Arial" panose="020B0604020202020204" pitchFamily="34" charset="0"/>
                <a:ea typeface="Calibri" panose="020F0502020204030204" pitchFamily="34" charset="0"/>
                <a:cs typeface="Times New Roman" panose="02020603050405020304" pitchFamily="18" charset="0"/>
              </a:rPr>
            </a:br>
            <a:r>
              <a:rPr lang="en-AU" sz="2800" dirty="0">
                <a:effectLst/>
                <a:latin typeface="Arial" panose="020B0604020202020204" pitchFamily="34" charset="0"/>
                <a:ea typeface="Calibri" panose="020F0502020204030204" pitchFamily="34" charset="0"/>
                <a:cs typeface="Times New Roman" panose="02020603050405020304" pitchFamily="18" charset="0"/>
              </a:rPr>
              <a:t>almsgiving, and fasting</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12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045948" y="402971"/>
            <a:ext cx="4071949" cy="11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Holy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 COVID restrictions are eased</a:t>
            </a:r>
            <a:endParaRPr kumimoji="0" lang="en-AU" altLang="en-US" sz="1000" b="0" i="0" u="none" strike="noStrike" cap="none" normalizeH="0" baseline="0" dirty="0">
              <a:ln>
                <a:noFill/>
              </a:ln>
              <a:solidFill>
                <a:schemeClr val="tx1"/>
              </a:solidFill>
              <a:effectLst/>
            </a:endParaRPr>
          </a:p>
        </p:txBody>
      </p:sp>
      <p:sp>
        <p:nvSpPr>
          <p:cNvPr id="7" name="TextBox 6">
            <a:extLst>
              <a:ext uri="{FF2B5EF4-FFF2-40B4-BE49-F238E27FC236}">
                <a16:creationId xmlns:a16="http://schemas.microsoft.com/office/drawing/2014/main" id="{19E6AEA5-A6EB-4150-8F6A-F103F464DB97}"/>
              </a:ext>
            </a:extLst>
          </p:cNvPr>
          <p:cNvSpPr txBox="1"/>
          <p:nvPr/>
        </p:nvSpPr>
        <p:spPr>
          <a:xfrm>
            <a:off x="8708471" y="1688841"/>
            <a:ext cx="3225381" cy="338554"/>
          </a:xfrm>
          <a:prstGeom prst="rect">
            <a:avLst/>
          </a:prstGeom>
          <a:noFill/>
        </p:spPr>
        <p:txBody>
          <a:bodyPr wrap="square" rtlCol="0">
            <a:spAutoFit/>
          </a:bodyPr>
          <a:lstStyle/>
          <a:p>
            <a:pPr algn="ctr"/>
            <a:r>
              <a:rPr kumimoji="0" lang="en-AU" altLang="en-US"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Canberra Region Presbytery</a:t>
            </a:r>
            <a:endParaRPr lang="en-AU" sz="1600" dirty="0"/>
          </a:p>
        </p:txBody>
      </p:sp>
      <p:pic>
        <p:nvPicPr>
          <p:cNvPr id="8" name="Picture 7" descr="A close up of a cake&#10;&#10;Description automatically generated">
            <a:extLst>
              <a:ext uri="{FF2B5EF4-FFF2-40B4-BE49-F238E27FC236}">
                <a16:creationId xmlns:a16="http://schemas.microsoft.com/office/drawing/2014/main" id="{354C7CA6-8CC1-4AD6-9330-2626BC835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6759" y="2478735"/>
            <a:ext cx="2133600" cy="2143125"/>
          </a:xfrm>
          <a:prstGeom prst="rect">
            <a:avLst/>
          </a:prstGeom>
        </p:spPr>
      </p:pic>
      <p:sp>
        <p:nvSpPr>
          <p:cNvPr id="15" name="TextBox 14">
            <a:extLst>
              <a:ext uri="{FF2B5EF4-FFF2-40B4-BE49-F238E27FC236}">
                <a16:creationId xmlns:a16="http://schemas.microsoft.com/office/drawing/2014/main" id="{DDC6A7F2-F330-4F97-801C-169C2B06F9A1}"/>
              </a:ext>
            </a:extLst>
          </p:cNvPr>
          <p:cNvSpPr txBox="1"/>
          <p:nvPr/>
        </p:nvSpPr>
        <p:spPr>
          <a:xfrm>
            <a:off x="1884784" y="2255158"/>
            <a:ext cx="6428792" cy="3257238"/>
          </a:xfrm>
          <a:prstGeom prst="rect">
            <a:avLst/>
          </a:prstGeom>
          <a:noFill/>
        </p:spPr>
        <p:txBody>
          <a:bodyPr wrap="square" rtlCol="0">
            <a:spAutoFit/>
          </a:bodyPr>
          <a:lstStyle/>
          <a:p>
            <a:pPr algn="ctr">
              <a:lnSpc>
                <a:spcPct val="107000"/>
              </a:lnSpc>
              <a:spcBef>
                <a:spcPts val="1200"/>
              </a:spcBef>
              <a:spcAft>
                <a:spcPts val="600"/>
              </a:spcAft>
            </a:pPr>
            <a:r>
              <a:rPr lang="en-AU" sz="2800" b="1" i="1" dirty="0">
                <a:latin typeface="Arial" panose="020B0604020202020204" pitchFamily="34" charset="0"/>
                <a:ea typeface="Calibri" panose="020F0502020204030204" pitchFamily="34" charset="0"/>
                <a:cs typeface="Times New Roman" panose="02020603050405020304" pitchFamily="18" charset="0"/>
              </a:rPr>
              <a:t>Question</a:t>
            </a:r>
            <a:r>
              <a:rPr lang="en-AU" sz="3600" b="1" i="1" dirty="0">
                <a:latin typeface="Arial" panose="020B0604020202020204" pitchFamily="34" charset="0"/>
                <a:ea typeface="Calibri" panose="020F0502020204030204" pitchFamily="34" charset="0"/>
                <a:cs typeface="Times New Roman" panose="02020603050405020304" pitchFamily="18" charset="0"/>
              </a:rPr>
              <a:t>:</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AU" sz="3600" i="1" dirty="0">
                <a:effectLst/>
                <a:latin typeface="Arial" panose="020B0604020202020204" pitchFamily="34" charset="0"/>
                <a:ea typeface="Calibri" panose="020F0502020204030204" pitchFamily="34" charset="0"/>
                <a:cs typeface="Times New Roman" panose="02020603050405020304" pitchFamily="18" charset="0"/>
              </a:rPr>
              <a:t>Where are you up to, </a:t>
            </a:r>
          </a:p>
          <a:p>
            <a:pPr algn="ctr">
              <a:lnSpc>
                <a:spcPct val="107000"/>
              </a:lnSpc>
              <a:spcAft>
                <a:spcPts val="600"/>
              </a:spcAft>
            </a:pPr>
            <a:r>
              <a:rPr lang="en-AU" sz="3600" i="1" dirty="0">
                <a:effectLst/>
                <a:latin typeface="Arial" panose="020B0604020202020204" pitchFamily="34" charset="0"/>
                <a:ea typeface="Calibri" panose="020F0502020204030204" pitchFamily="34" charset="0"/>
                <a:cs typeface="Times New Roman" panose="02020603050405020304" pitchFamily="18" charset="0"/>
              </a:rPr>
              <a:t>in terms of preparing </a:t>
            </a:r>
            <a:br>
              <a:rPr lang="en-AU" sz="3600" i="1" dirty="0">
                <a:effectLst/>
                <a:latin typeface="Arial" panose="020B0604020202020204" pitchFamily="34" charset="0"/>
                <a:ea typeface="Calibri" panose="020F0502020204030204" pitchFamily="34" charset="0"/>
                <a:cs typeface="Times New Roman" panose="02020603050405020304" pitchFamily="18" charset="0"/>
              </a:rPr>
            </a:br>
            <a:r>
              <a:rPr lang="en-AU" sz="3600" i="1" dirty="0">
                <a:effectLst/>
                <a:latin typeface="Arial" panose="020B0604020202020204" pitchFamily="34" charset="0"/>
                <a:ea typeface="Calibri" panose="020F0502020204030204" pitchFamily="34" charset="0"/>
                <a:cs typeface="Times New Roman" panose="02020603050405020304" pitchFamily="18" charset="0"/>
              </a:rPr>
              <a:t>to have communion services</a:t>
            </a:r>
          </a:p>
          <a:p>
            <a:pPr algn="ctr">
              <a:lnSpc>
                <a:spcPct val="107000"/>
              </a:lnSpc>
              <a:spcAft>
                <a:spcPts val="600"/>
              </a:spcAft>
            </a:pPr>
            <a:r>
              <a:rPr lang="en-AU" sz="3600" i="1" dirty="0">
                <a:effectLst/>
                <a:latin typeface="Arial" panose="020B0604020202020204" pitchFamily="34" charset="0"/>
                <a:ea typeface="Calibri" panose="020F0502020204030204" pitchFamily="34" charset="0"/>
                <a:cs typeface="Times New Roman" panose="02020603050405020304" pitchFamily="18" charset="0"/>
              </a:rPr>
              <a:t>in person?</a:t>
            </a:r>
            <a:endParaRPr lang="en-AU" dirty="0"/>
          </a:p>
        </p:txBody>
      </p:sp>
    </p:spTree>
    <p:extLst>
      <p:ext uri="{BB962C8B-B14F-4D97-AF65-F5344CB8AC3E}">
        <p14:creationId xmlns:p14="http://schemas.microsoft.com/office/powerpoint/2010/main" val="4219131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194226" y="320577"/>
            <a:ext cx="3775393" cy="13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AU" altLang="en-US" sz="2800" b="1" dirty="0">
                <a:latin typeface="Arial" panose="020B0604020202020204" pitchFamily="34" charset="0"/>
                <a:ea typeface="Calibri" panose="020F0502020204030204" pitchFamily="34" charset="0"/>
                <a:cs typeface="Arial" panose="020B0604020202020204" pitchFamily="34" charset="0"/>
              </a:rPr>
              <a:t>Finding</a:t>
            </a: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with God</a:t>
            </a:r>
            <a:endParaRPr kumimoji="0" lang="en-AU" altLang="en-US" sz="1000" b="0" i="0" u="none" strike="noStrike" cap="none" normalizeH="0" baseline="0" dirty="0">
              <a:ln>
                <a:noFill/>
              </a:ln>
              <a:solidFill>
                <a:schemeClr val="tx1"/>
              </a:solidFill>
              <a:effectLst/>
            </a:endParaRPr>
          </a:p>
        </p:txBody>
      </p:sp>
      <p:pic>
        <p:nvPicPr>
          <p:cNvPr id="8" name="Picture 7" descr="A picture containing table, cup, sitting, food&#10;&#10;Description automatically generated">
            <a:extLst>
              <a:ext uri="{FF2B5EF4-FFF2-40B4-BE49-F238E27FC236}">
                <a16:creationId xmlns:a16="http://schemas.microsoft.com/office/drawing/2014/main" id="{A1261E6C-625E-452A-96F6-4CBBE50634E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826060" y="4982548"/>
            <a:ext cx="3152140" cy="1668934"/>
          </a:xfrm>
          <a:prstGeom prst="rect">
            <a:avLst/>
          </a:prstGeom>
        </p:spPr>
      </p:pic>
      <p:sp>
        <p:nvSpPr>
          <p:cNvPr id="4" name="TextBox 3">
            <a:extLst>
              <a:ext uri="{FF2B5EF4-FFF2-40B4-BE49-F238E27FC236}">
                <a16:creationId xmlns:a16="http://schemas.microsoft.com/office/drawing/2014/main" id="{1920D793-4475-47B4-A4CC-D4D3043D3211}"/>
              </a:ext>
            </a:extLst>
          </p:cNvPr>
          <p:cNvSpPr txBox="1"/>
          <p:nvPr/>
        </p:nvSpPr>
        <p:spPr>
          <a:xfrm>
            <a:off x="438539" y="2332654"/>
            <a:ext cx="7576457" cy="3724802"/>
          </a:xfrm>
          <a:prstGeom prst="rect">
            <a:avLst/>
          </a:prstGeom>
          <a:noFill/>
        </p:spPr>
        <p:txBody>
          <a:bodyPr wrap="square" rtlCol="0">
            <a:spAutoFit/>
          </a:bodyPr>
          <a:lstStyle/>
          <a:p>
            <a:pPr algn="ctr">
              <a:lnSpc>
                <a:spcPct val="107000"/>
              </a:lnSpc>
              <a:spcAft>
                <a:spcPts val="600"/>
              </a:spcAft>
            </a:pPr>
            <a:r>
              <a:rPr lang="en-AU" sz="3600" b="1" dirty="0">
                <a:latin typeface="Arial" panose="020B0604020202020204" pitchFamily="34" charset="0"/>
                <a:ea typeface="Calibri" panose="020F0502020204030204" pitchFamily="34" charset="0"/>
                <a:cs typeface="Times New Roman" panose="02020603050405020304" pitchFamily="18" charset="0"/>
              </a:rPr>
              <a:t>Wesleyan “works of mercy”</a:t>
            </a:r>
            <a:endParaRPr lang="en-AU" sz="3600" b="1"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600"/>
              </a:spcAft>
              <a:buFont typeface="Wingdings" panose="05000000000000000000" pitchFamily="2" charset="2"/>
              <a:buChar char="Ø"/>
            </a:pPr>
            <a:r>
              <a:rPr lang="en-US" sz="2800" dirty="0">
                <a:effectLst/>
                <a:latin typeface="Arial" panose="020B0604020202020204" pitchFamily="34" charset="0"/>
                <a:ea typeface="Calibri" panose="020F0502020204030204" pitchFamily="34" charset="0"/>
                <a:cs typeface="Times New Roman" panose="02020603050405020304" pitchFamily="18" charset="0"/>
              </a:rPr>
              <a:t>visiting the sick and those imprisoned, feeding and clothing those in need </a:t>
            </a:r>
            <a:r>
              <a:rPr lang="en-US" sz="2000" dirty="0">
                <a:effectLst/>
                <a:latin typeface="Arial" panose="020B0604020202020204" pitchFamily="34" charset="0"/>
                <a:ea typeface="Calibri" panose="020F0502020204030204" pitchFamily="34" charset="0"/>
                <a:cs typeface="Times New Roman" panose="02020603050405020304" pitchFamily="18" charset="0"/>
              </a:rPr>
              <a:t>(Matt 25)</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600"/>
              </a:spcAft>
              <a:buFont typeface="Wingdings" panose="05000000000000000000" pitchFamily="2" charset="2"/>
              <a:buChar char="Ø"/>
            </a:pPr>
            <a:r>
              <a:rPr lang="en-US" sz="2400" dirty="0">
                <a:effectLst/>
                <a:latin typeface="Arial" panose="020B0604020202020204" pitchFamily="34" charset="0"/>
                <a:ea typeface="Calibri" panose="020F0502020204030204" pitchFamily="34" charset="0"/>
                <a:cs typeface="Times New Roman" panose="02020603050405020304" pitchFamily="18" charset="0"/>
              </a:rPr>
              <a:t>financial activities:</a:t>
            </a:r>
            <a:r>
              <a:rPr lang="en-US" sz="2800" dirty="0">
                <a:effectLst/>
                <a:latin typeface="Arial" panose="020B0604020202020204" pitchFamily="34" charset="0"/>
                <a:ea typeface="Calibri" panose="020F0502020204030204" pitchFamily="34" charset="0"/>
                <a:cs typeface="Times New Roman" panose="02020603050405020304" pitchFamily="18" charset="0"/>
              </a:rPr>
              <a:t> earning, saving, giving</a:t>
            </a:r>
          </a:p>
          <a:p>
            <a:pPr marL="285750" indent="-285750">
              <a:lnSpc>
                <a:spcPct val="107000"/>
              </a:lnSpc>
              <a:spcAft>
                <a:spcPts val="600"/>
              </a:spcAft>
              <a:buFont typeface="Wingdings" panose="05000000000000000000" pitchFamily="2" charset="2"/>
              <a:buChar char="Ø"/>
            </a:pPr>
            <a:r>
              <a:rPr lang="en-US" sz="2400" dirty="0">
                <a:effectLst/>
                <a:latin typeface="Arial" panose="020B0604020202020204" pitchFamily="34" charset="0"/>
                <a:ea typeface="Calibri" panose="020F0502020204030204" pitchFamily="34" charset="0"/>
                <a:cs typeface="Times New Roman" panose="02020603050405020304" pitchFamily="18" charset="0"/>
              </a:rPr>
              <a:t>service toward communal or societal needs,</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such as </a:t>
            </a:r>
            <a:br>
              <a:rPr lang="en-US" sz="2800" dirty="0">
                <a:effectLst/>
                <a:latin typeface="Arial" panose="020B0604020202020204" pitchFamily="34" charset="0"/>
                <a:ea typeface="Calibri" panose="020F0502020204030204" pitchFamily="34" charset="0"/>
                <a:cs typeface="Times New Roman" panose="02020603050405020304" pitchFamily="18" charset="0"/>
              </a:rPr>
            </a:br>
            <a:r>
              <a:rPr lang="en-US" sz="2800" dirty="0">
                <a:effectLst/>
                <a:latin typeface="Arial" panose="020B0604020202020204" pitchFamily="34" charset="0"/>
                <a:ea typeface="Calibri" panose="020F0502020204030204" pitchFamily="34" charset="0"/>
                <a:cs typeface="Times New Roman" panose="02020603050405020304" pitchFamily="18" charset="0"/>
              </a:rPr>
              <a:t>seeking justice, opposition to slavery, </a:t>
            </a:r>
            <a:br>
              <a:rPr lang="en-US" sz="2800" dirty="0">
                <a:effectLst/>
                <a:latin typeface="Arial" panose="020B0604020202020204" pitchFamily="34" charset="0"/>
                <a:ea typeface="Calibri" panose="020F0502020204030204" pitchFamily="34" charset="0"/>
                <a:cs typeface="Times New Roman" panose="02020603050405020304" pitchFamily="18" charset="0"/>
              </a:rPr>
            </a:br>
            <a:r>
              <a:rPr lang="en-US" sz="2800" dirty="0">
                <a:effectLst/>
                <a:latin typeface="Arial" panose="020B0604020202020204" pitchFamily="34" charset="0"/>
                <a:ea typeface="Calibri" panose="020F0502020204030204" pitchFamily="34" charset="0"/>
                <a:cs typeface="Times New Roman" panose="02020603050405020304" pitchFamily="18" charset="0"/>
              </a:rPr>
              <a:t>other social justice issues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7876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194226" y="320577"/>
            <a:ext cx="3775393" cy="13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AU" altLang="en-US" sz="2800" b="1" dirty="0">
                <a:latin typeface="Arial" panose="020B0604020202020204" pitchFamily="34" charset="0"/>
                <a:ea typeface="Calibri" panose="020F0502020204030204" pitchFamily="34" charset="0"/>
                <a:cs typeface="Arial" panose="020B0604020202020204" pitchFamily="34" charset="0"/>
              </a:rPr>
              <a:t>Finding</a:t>
            </a: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with God</a:t>
            </a:r>
            <a:endParaRPr kumimoji="0" lang="en-AU" altLang="en-US" sz="1000" b="0" i="0" u="none" strike="noStrike" cap="none" normalizeH="0" baseline="0" dirty="0">
              <a:ln>
                <a:noFill/>
              </a:ln>
              <a:solidFill>
                <a:schemeClr val="tx1"/>
              </a:solidFill>
              <a:effectLst/>
            </a:endParaRPr>
          </a:p>
        </p:txBody>
      </p:sp>
      <p:pic>
        <p:nvPicPr>
          <p:cNvPr id="8" name="Picture 7" descr="A picture containing table, cup, sitting, food&#10;&#10;Description automatically generated">
            <a:extLst>
              <a:ext uri="{FF2B5EF4-FFF2-40B4-BE49-F238E27FC236}">
                <a16:creationId xmlns:a16="http://schemas.microsoft.com/office/drawing/2014/main" id="{A1261E6C-625E-452A-96F6-4CBBE50634E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26350" y="5682342"/>
            <a:ext cx="1751849" cy="969139"/>
          </a:xfrm>
          <a:prstGeom prst="rect">
            <a:avLst/>
          </a:prstGeom>
        </p:spPr>
      </p:pic>
      <p:sp>
        <p:nvSpPr>
          <p:cNvPr id="4" name="TextBox 3">
            <a:extLst>
              <a:ext uri="{FF2B5EF4-FFF2-40B4-BE49-F238E27FC236}">
                <a16:creationId xmlns:a16="http://schemas.microsoft.com/office/drawing/2014/main" id="{D3AB1B23-0AD3-4294-B887-1E3DF67DC3E4}"/>
              </a:ext>
            </a:extLst>
          </p:cNvPr>
          <p:cNvSpPr txBox="1"/>
          <p:nvPr/>
        </p:nvSpPr>
        <p:spPr>
          <a:xfrm>
            <a:off x="1660849" y="2407298"/>
            <a:ext cx="6008914" cy="3686266"/>
          </a:xfrm>
          <a:prstGeom prst="rect">
            <a:avLst/>
          </a:prstGeom>
          <a:noFill/>
        </p:spPr>
        <p:txBody>
          <a:bodyPr wrap="square" rtlCol="0">
            <a:spAutoFit/>
          </a:bodyPr>
          <a:lstStyle/>
          <a:p>
            <a:pPr algn="ctr">
              <a:lnSpc>
                <a:spcPct val="150000"/>
              </a:lnSpc>
            </a:pPr>
            <a:r>
              <a:rPr lang="en-AU" sz="4000" i="1" dirty="0">
                <a:effectLst/>
                <a:latin typeface="Arial" panose="020B0604020202020204" pitchFamily="34" charset="0"/>
                <a:ea typeface="Calibri" panose="020F0502020204030204" pitchFamily="34" charset="0"/>
              </a:rPr>
              <a:t>Can we still have communion with God, without celebrating </a:t>
            </a:r>
            <a:br>
              <a:rPr lang="en-AU" sz="4000" i="1" dirty="0">
                <a:effectLst/>
                <a:latin typeface="Arial" panose="020B0604020202020204" pitchFamily="34" charset="0"/>
                <a:ea typeface="Calibri" panose="020F0502020204030204" pitchFamily="34" charset="0"/>
              </a:rPr>
            </a:br>
            <a:r>
              <a:rPr lang="en-AU" sz="4000" i="1" dirty="0">
                <a:effectLst/>
                <a:latin typeface="Arial" panose="020B0604020202020204" pitchFamily="34" charset="0"/>
                <a:ea typeface="Calibri" panose="020F0502020204030204" pitchFamily="34" charset="0"/>
              </a:rPr>
              <a:t>holy communion?</a:t>
            </a:r>
            <a:endParaRPr lang="en-AU" sz="4000" i="1" dirty="0"/>
          </a:p>
        </p:txBody>
      </p:sp>
    </p:spTree>
    <p:extLst>
      <p:ext uri="{BB962C8B-B14F-4D97-AF65-F5344CB8AC3E}">
        <p14:creationId xmlns:p14="http://schemas.microsoft.com/office/powerpoint/2010/main" val="2212229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194226" y="320577"/>
            <a:ext cx="3775393" cy="13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AU" altLang="en-US" sz="2800" b="1" dirty="0">
                <a:latin typeface="Arial" panose="020B0604020202020204" pitchFamily="34" charset="0"/>
                <a:ea typeface="Calibri" panose="020F0502020204030204" pitchFamily="34" charset="0"/>
                <a:cs typeface="Arial" panose="020B0604020202020204" pitchFamily="34" charset="0"/>
              </a:rPr>
              <a:t>Finding</a:t>
            </a: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with God</a:t>
            </a:r>
            <a:endParaRPr kumimoji="0" lang="en-AU" altLang="en-US" sz="1000" b="0" i="0" u="none" strike="noStrike" cap="none" normalizeH="0" baseline="0" dirty="0">
              <a:ln>
                <a:noFill/>
              </a:ln>
              <a:solidFill>
                <a:schemeClr val="tx1"/>
              </a:solidFill>
              <a:effectLst/>
            </a:endParaRPr>
          </a:p>
        </p:txBody>
      </p:sp>
      <p:pic>
        <p:nvPicPr>
          <p:cNvPr id="8" name="Picture 7" descr="A picture containing table, cup, sitting, food&#10;&#10;Description automatically generated">
            <a:extLst>
              <a:ext uri="{FF2B5EF4-FFF2-40B4-BE49-F238E27FC236}">
                <a16:creationId xmlns:a16="http://schemas.microsoft.com/office/drawing/2014/main" id="{A1261E6C-625E-452A-96F6-4CBBE50634E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26350" y="5682342"/>
            <a:ext cx="1751849" cy="969139"/>
          </a:xfrm>
          <a:prstGeom prst="rect">
            <a:avLst/>
          </a:prstGeom>
        </p:spPr>
      </p:pic>
      <p:sp>
        <p:nvSpPr>
          <p:cNvPr id="4" name="TextBox 3">
            <a:extLst>
              <a:ext uri="{FF2B5EF4-FFF2-40B4-BE49-F238E27FC236}">
                <a16:creationId xmlns:a16="http://schemas.microsoft.com/office/drawing/2014/main" id="{D3AB1B23-0AD3-4294-B887-1E3DF67DC3E4}"/>
              </a:ext>
            </a:extLst>
          </p:cNvPr>
          <p:cNvSpPr txBox="1"/>
          <p:nvPr/>
        </p:nvSpPr>
        <p:spPr>
          <a:xfrm>
            <a:off x="1660849" y="2323322"/>
            <a:ext cx="6008914" cy="4034053"/>
          </a:xfrm>
          <a:prstGeom prst="rect">
            <a:avLst/>
          </a:prstGeom>
          <a:noFill/>
          <a:ln w="76200">
            <a:solidFill>
              <a:srgbClr val="FF0000"/>
            </a:solidFill>
          </a:ln>
        </p:spPr>
        <p:txBody>
          <a:bodyPr wrap="square" rtlCol="0">
            <a:spAutoFit/>
          </a:bodyPr>
          <a:lstStyle/>
          <a:p>
            <a:pPr algn="ctr">
              <a:lnSpc>
                <a:spcPct val="150000"/>
              </a:lnSpc>
            </a:pPr>
            <a:r>
              <a:rPr lang="en-AU" sz="3200" i="1" dirty="0">
                <a:effectLst/>
                <a:latin typeface="Arial" panose="020B0604020202020204" pitchFamily="34" charset="0"/>
                <a:ea typeface="Calibri" panose="020F0502020204030204" pitchFamily="34" charset="0"/>
              </a:rPr>
              <a:t>What are the issues </a:t>
            </a:r>
          </a:p>
          <a:p>
            <a:pPr algn="ctr">
              <a:lnSpc>
                <a:spcPct val="150000"/>
              </a:lnSpc>
            </a:pPr>
            <a:r>
              <a:rPr lang="en-AU" sz="3200" i="1" dirty="0">
                <a:effectLst/>
                <a:latin typeface="Arial" panose="020B0604020202020204" pitchFamily="34" charset="0"/>
                <a:ea typeface="Calibri" panose="020F0502020204030204" pitchFamily="34" charset="0"/>
              </a:rPr>
              <a:t>of hygiene and distancing </a:t>
            </a:r>
          </a:p>
          <a:p>
            <a:pPr algn="ctr">
              <a:lnSpc>
                <a:spcPct val="150000"/>
              </a:lnSpc>
            </a:pPr>
            <a:r>
              <a:rPr lang="en-AU" sz="3200" i="1" dirty="0">
                <a:effectLst/>
                <a:latin typeface="Arial" panose="020B0604020202020204" pitchFamily="34" charset="0"/>
                <a:ea typeface="Calibri" panose="020F0502020204030204" pitchFamily="34" charset="0"/>
              </a:rPr>
              <a:t>that are involved in </a:t>
            </a:r>
          </a:p>
          <a:p>
            <a:pPr algn="ctr">
              <a:lnSpc>
                <a:spcPct val="150000"/>
              </a:lnSpc>
            </a:pPr>
            <a:r>
              <a:rPr lang="en-AU" sz="3200" i="1" dirty="0">
                <a:effectLst/>
                <a:latin typeface="Arial" panose="020B0604020202020204" pitchFamily="34" charset="0"/>
                <a:ea typeface="Calibri" panose="020F0502020204030204" pitchFamily="34" charset="0"/>
              </a:rPr>
              <a:t>“the way we normally </a:t>
            </a:r>
          </a:p>
          <a:p>
            <a:pPr algn="ctr">
              <a:lnSpc>
                <a:spcPct val="150000"/>
              </a:lnSpc>
            </a:pPr>
            <a:r>
              <a:rPr lang="en-AU" sz="3200" i="1" dirty="0">
                <a:effectLst/>
                <a:latin typeface="Arial" panose="020B0604020202020204" pitchFamily="34" charset="0"/>
                <a:ea typeface="Calibri" panose="020F0502020204030204" pitchFamily="34" charset="0"/>
              </a:rPr>
              <a:t>do communion” ?</a:t>
            </a:r>
          </a:p>
          <a:p>
            <a:pPr algn="ctr">
              <a:lnSpc>
                <a:spcPct val="150000"/>
              </a:lnSpc>
            </a:pPr>
            <a:endParaRPr lang="en-AU" sz="1050" i="1" dirty="0"/>
          </a:p>
        </p:txBody>
      </p:sp>
    </p:spTree>
    <p:extLst>
      <p:ext uri="{BB962C8B-B14F-4D97-AF65-F5344CB8AC3E}">
        <p14:creationId xmlns:p14="http://schemas.microsoft.com/office/powerpoint/2010/main" val="3756728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282752" y="228245"/>
            <a:ext cx="3360658" cy="150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3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Communion </a:t>
            </a:r>
            <a:b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8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practicalities</a:t>
            </a:r>
            <a:endParaRPr kumimoji="0" lang="en-AU" altLang="en-US" sz="1100" b="0" i="1"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6327B5CD-65F1-4DA8-9EB4-1FE642E025F9}"/>
              </a:ext>
            </a:extLst>
          </p:cNvPr>
          <p:cNvSpPr txBox="1"/>
          <p:nvPr/>
        </p:nvSpPr>
        <p:spPr>
          <a:xfrm>
            <a:off x="1446246" y="2024742"/>
            <a:ext cx="5673012" cy="4433073"/>
          </a:xfrm>
          <a:prstGeom prst="rect">
            <a:avLst/>
          </a:prstGeom>
          <a:noFill/>
        </p:spPr>
        <p:txBody>
          <a:bodyPr wrap="square" rtlCol="0">
            <a:spAutoFit/>
          </a:bodyPr>
          <a:lstStyle/>
          <a:p>
            <a:pPr algn="ctr">
              <a:lnSpc>
                <a:spcPct val="150000"/>
              </a:lnSpc>
            </a:pPr>
            <a:r>
              <a:rPr lang="en-US" sz="3200" i="1" dirty="0">
                <a:effectLst/>
                <a:latin typeface="Arial" panose="020B0604020202020204" pitchFamily="34" charset="0"/>
                <a:ea typeface="Calibri" panose="020F0502020204030204" pitchFamily="34" charset="0"/>
              </a:rPr>
              <a:t>If communion is offered, </a:t>
            </a:r>
            <a:br>
              <a:rPr lang="en-US" sz="3200" i="1" dirty="0">
                <a:effectLst/>
                <a:latin typeface="Arial" panose="020B0604020202020204" pitchFamily="34" charset="0"/>
                <a:ea typeface="Calibri" panose="020F0502020204030204" pitchFamily="34" charset="0"/>
              </a:rPr>
            </a:br>
            <a:r>
              <a:rPr lang="en-US" sz="3200" i="1" dirty="0">
                <a:effectLst/>
                <a:latin typeface="Arial" panose="020B0604020202020204" pitchFamily="34" charset="0"/>
                <a:ea typeface="Calibri" panose="020F0502020204030204" pitchFamily="34" charset="0"/>
              </a:rPr>
              <a:t>then those </a:t>
            </a:r>
            <a:br>
              <a:rPr lang="en-US" sz="3200" i="1" dirty="0">
                <a:effectLst/>
                <a:latin typeface="Arial" panose="020B0604020202020204" pitchFamily="34" charset="0"/>
                <a:ea typeface="Calibri" panose="020F0502020204030204" pitchFamily="34" charset="0"/>
              </a:rPr>
            </a:br>
            <a:r>
              <a:rPr lang="en-US" sz="3200" i="1" dirty="0">
                <a:effectLst/>
                <a:latin typeface="Arial" panose="020B0604020202020204" pitchFamily="34" charset="0"/>
                <a:ea typeface="Calibri" panose="020F0502020204030204" pitchFamily="34" charset="0"/>
              </a:rPr>
              <a:t>who prepare communion </a:t>
            </a:r>
          </a:p>
          <a:p>
            <a:pPr algn="ctr">
              <a:lnSpc>
                <a:spcPct val="150000"/>
              </a:lnSpc>
            </a:pPr>
            <a:r>
              <a:rPr lang="en-US" sz="3200" b="1" i="1" dirty="0">
                <a:effectLst/>
                <a:latin typeface="Arial" panose="020B0604020202020204" pitchFamily="34" charset="0"/>
                <a:ea typeface="Calibri" panose="020F0502020204030204" pitchFamily="34" charset="0"/>
              </a:rPr>
              <a:t>will need to be scrupulous </a:t>
            </a:r>
            <a:r>
              <a:rPr lang="en-US" sz="3200" i="1" dirty="0">
                <a:effectLst/>
                <a:latin typeface="Arial" panose="020B0604020202020204" pitchFamily="34" charset="0"/>
                <a:ea typeface="Calibri" panose="020F0502020204030204" pitchFamily="34" charset="0"/>
              </a:rPr>
              <a:t>in the way that </a:t>
            </a:r>
            <a:br>
              <a:rPr lang="en-US" sz="3200" i="1" dirty="0">
                <a:effectLst/>
                <a:latin typeface="Arial" panose="020B0604020202020204" pitchFamily="34" charset="0"/>
                <a:ea typeface="Calibri" panose="020F0502020204030204" pitchFamily="34" charset="0"/>
              </a:rPr>
            </a:br>
            <a:r>
              <a:rPr lang="en-US" sz="3200" i="1" dirty="0">
                <a:effectLst/>
                <a:latin typeface="Arial" panose="020B0604020202020204" pitchFamily="34" charset="0"/>
                <a:ea typeface="Calibri" panose="020F0502020204030204" pitchFamily="34" charset="0"/>
              </a:rPr>
              <a:t>they prepare the elements</a:t>
            </a:r>
          </a:p>
        </p:txBody>
      </p:sp>
      <p:pic>
        <p:nvPicPr>
          <p:cNvPr id="9" name="Picture 8" descr="A picture containing table, sitting, cup, small&#10;&#10;Description automatically generated">
            <a:extLst>
              <a:ext uri="{FF2B5EF4-FFF2-40B4-BE49-F238E27FC236}">
                <a16:creationId xmlns:a16="http://schemas.microsoft.com/office/drawing/2014/main" id="{2A2C6B6D-EF96-4ADF-847C-743CCA03933F}"/>
              </a:ext>
            </a:extLst>
          </p:cNvPr>
          <p:cNvPicPr/>
          <p:nvPr/>
        </p:nvPicPr>
        <p:blipFill>
          <a:blip r:embed="rId4">
            <a:extLst>
              <a:ext uri="{28A0092B-C50C-407E-A947-70E740481C1C}">
                <a14:useLocalDpi xmlns:a14="http://schemas.microsoft.com/office/drawing/2010/main" val="0"/>
              </a:ext>
            </a:extLst>
          </a:blip>
          <a:stretch>
            <a:fillRect/>
          </a:stretch>
        </p:blipFill>
        <p:spPr>
          <a:xfrm>
            <a:off x="9158889" y="4861248"/>
            <a:ext cx="2701723" cy="1696831"/>
          </a:xfrm>
          <a:prstGeom prst="rect">
            <a:avLst/>
          </a:prstGeom>
        </p:spPr>
      </p:pic>
      <p:pic>
        <p:nvPicPr>
          <p:cNvPr id="10" name="Picture 9" descr="A picture containing sitting, table, bed&#10;&#10;Description automatically generated">
            <a:extLst>
              <a:ext uri="{FF2B5EF4-FFF2-40B4-BE49-F238E27FC236}">
                <a16:creationId xmlns:a16="http://schemas.microsoft.com/office/drawing/2014/main" id="{5356468A-2FC4-4F84-9E77-6FD7B53FE12C}"/>
              </a:ext>
            </a:extLst>
          </p:cNvPr>
          <p:cNvPicPr/>
          <p:nvPr/>
        </p:nvPicPr>
        <p:blipFill rotWithShape="1">
          <a:blip r:embed="rId5">
            <a:extLst>
              <a:ext uri="{28A0092B-C50C-407E-A947-70E740481C1C}">
                <a14:useLocalDpi xmlns:a14="http://schemas.microsoft.com/office/drawing/2010/main" val="0"/>
              </a:ext>
            </a:extLst>
          </a:blip>
          <a:srcRect t="12801" b="13600"/>
          <a:stretch/>
        </p:blipFill>
        <p:spPr bwMode="auto">
          <a:xfrm>
            <a:off x="9461241" y="2183363"/>
            <a:ext cx="2399372" cy="186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0028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282752" y="228245"/>
            <a:ext cx="3360658" cy="150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3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Communion </a:t>
            </a:r>
            <a:b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8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practicalities</a:t>
            </a:r>
            <a:endParaRPr kumimoji="0" lang="en-AU" altLang="en-US" sz="1100" b="0" i="1"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6327B5CD-65F1-4DA8-9EB4-1FE642E025F9}"/>
              </a:ext>
            </a:extLst>
          </p:cNvPr>
          <p:cNvSpPr txBox="1"/>
          <p:nvPr/>
        </p:nvSpPr>
        <p:spPr>
          <a:xfrm>
            <a:off x="1884784" y="2258008"/>
            <a:ext cx="5215812" cy="4308872"/>
          </a:xfrm>
          <a:prstGeom prst="rect">
            <a:avLst/>
          </a:prstGeom>
          <a:noFill/>
        </p:spPr>
        <p:txBody>
          <a:bodyPr wrap="square" rtlCol="0">
            <a:spAutoFit/>
          </a:bodyPr>
          <a:lstStyle/>
          <a:p>
            <a:pPr algn="ctr"/>
            <a:r>
              <a:rPr lang="en-US" sz="3200" dirty="0">
                <a:effectLst/>
                <a:latin typeface="Arial" panose="020B0604020202020204" pitchFamily="34" charset="0"/>
                <a:ea typeface="Calibri" panose="020F0502020204030204" pitchFamily="34" charset="0"/>
              </a:rPr>
              <a:t>A common cup </a:t>
            </a:r>
          </a:p>
          <a:p>
            <a:pPr algn="ctr"/>
            <a:r>
              <a:rPr lang="en-US" sz="3200" dirty="0">
                <a:effectLst/>
                <a:latin typeface="Arial" panose="020B0604020202020204" pitchFamily="34" charset="0"/>
                <a:ea typeface="Calibri" panose="020F0502020204030204" pitchFamily="34" charset="0"/>
              </a:rPr>
              <a:t>should not be used</a:t>
            </a:r>
          </a:p>
          <a:p>
            <a:pPr algn="ctr"/>
            <a:endParaRPr lang="en-US" sz="3200" dirty="0">
              <a:effectLst/>
              <a:latin typeface="Arial" panose="020B0604020202020204" pitchFamily="34" charset="0"/>
              <a:ea typeface="Calibri" panose="020F0502020204030204" pitchFamily="34" charset="0"/>
            </a:endParaRPr>
          </a:p>
          <a:p>
            <a:pPr algn="ctr"/>
            <a:r>
              <a:rPr lang="en-US" sz="3200" dirty="0">
                <a:effectLst/>
                <a:latin typeface="Arial" panose="020B0604020202020204" pitchFamily="34" charset="0"/>
                <a:ea typeface="Calibri" panose="020F0502020204030204" pitchFamily="34" charset="0"/>
              </a:rPr>
              <a:t>Passing trays of individual glasses from person </a:t>
            </a:r>
          </a:p>
          <a:p>
            <a:pPr algn="ctr"/>
            <a:r>
              <a:rPr lang="en-US" sz="3200" dirty="0">
                <a:effectLst/>
                <a:latin typeface="Arial" panose="020B0604020202020204" pitchFamily="34" charset="0"/>
                <a:ea typeface="Calibri" panose="020F0502020204030204" pitchFamily="34" charset="0"/>
              </a:rPr>
              <a:t>to person along the row runs the risk of multiple touching of the same object</a:t>
            </a:r>
            <a:r>
              <a:rPr lang="en-US" sz="1800" dirty="0">
                <a:effectLst/>
                <a:latin typeface="Arial" panose="020B0604020202020204" pitchFamily="34" charset="0"/>
                <a:ea typeface="Calibri" panose="020F0502020204030204" pitchFamily="34" charset="0"/>
              </a:rPr>
              <a:t>	</a:t>
            </a:r>
          </a:p>
        </p:txBody>
      </p:sp>
      <p:pic>
        <p:nvPicPr>
          <p:cNvPr id="9" name="Picture 8" descr="A picture containing table, sitting, cup, small&#10;&#10;Description automatically generated">
            <a:extLst>
              <a:ext uri="{FF2B5EF4-FFF2-40B4-BE49-F238E27FC236}">
                <a16:creationId xmlns:a16="http://schemas.microsoft.com/office/drawing/2014/main" id="{2A2C6B6D-EF96-4ADF-847C-743CCA03933F}"/>
              </a:ext>
            </a:extLst>
          </p:cNvPr>
          <p:cNvPicPr/>
          <p:nvPr/>
        </p:nvPicPr>
        <p:blipFill>
          <a:blip r:embed="rId4">
            <a:extLst>
              <a:ext uri="{28A0092B-C50C-407E-A947-70E740481C1C}">
                <a14:useLocalDpi xmlns:a14="http://schemas.microsoft.com/office/drawing/2010/main" val="0"/>
              </a:ext>
            </a:extLst>
          </a:blip>
          <a:stretch>
            <a:fillRect/>
          </a:stretch>
        </p:blipFill>
        <p:spPr>
          <a:xfrm>
            <a:off x="9158889" y="4861248"/>
            <a:ext cx="2701723" cy="1696831"/>
          </a:xfrm>
          <a:prstGeom prst="rect">
            <a:avLst/>
          </a:prstGeom>
        </p:spPr>
      </p:pic>
      <p:pic>
        <p:nvPicPr>
          <p:cNvPr id="10" name="Picture 9" descr="A picture containing sitting, table, bed&#10;&#10;Description automatically generated">
            <a:extLst>
              <a:ext uri="{FF2B5EF4-FFF2-40B4-BE49-F238E27FC236}">
                <a16:creationId xmlns:a16="http://schemas.microsoft.com/office/drawing/2014/main" id="{5356468A-2FC4-4F84-9E77-6FD7B53FE12C}"/>
              </a:ext>
            </a:extLst>
          </p:cNvPr>
          <p:cNvPicPr/>
          <p:nvPr/>
        </p:nvPicPr>
        <p:blipFill rotWithShape="1">
          <a:blip r:embed="rId5">
            <a:extLst>
              <a:ext uri="{28A0092B-C50C-407E-A947-70E740481C1C}">
                <a14:useLocalDpi xmlns:a14="http://schemas.microsoft.com/office/drawing/2010/main" val="0"/>
              </a:ext>
            </a:extLst>
          </a:blip>
          <a:srcRect t="12801" b="13600"/>
          <a:stretch/>
        </p:blipFill>
        <p:spPr bwMode="auto">
          <a:xfrm>
            <a:off x="9461241" y="2183363"/>
            <a:ext cx="2399372" cy="186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5191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282752" y="228245"/>
            <a:ext cx="3360658" cy="150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3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Communion </a:t>
            </a:r>
            <a:b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8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practicalities</a:t>
            </a:r>
            <a:endParaRPr kumimoji="0" lang="en-AU" altLang="en-US" sz="1100" b="0" i="1"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6327B5CD-65F1-4DA8-9EB4-1FE642E025F9}"/>
              </a:ext>
            </a:extLst>
          </p:cNvPr>
          <p:cNvSpPr txBox="1"/>
          <p:nvPr/>
        </p:nvSpPr>
        <p:spPr>
          <a:xfrm>
            <a:off x="640566" y="2258008"/>
            <a:ext cx="7103842" cy="4401205"/>
          </a:xfrm>
          <a:prstGeom prst="rect">
            <a:avLst/>
          </a:prstGeom>
          <a:noFill/>
        </p:spPr>
        <p:txBody>
          <a:bodyPr wrap="square" rtlCol="0">
            <a:spAutoFit/>
          </a:bodyPr>
          <a:lstStyle/>
          <a:p>
            <a:pPr algn="ctr"/>
            <a:r>
              <a:rPr lang="en-US" sz="2800" dirty="0">
                <a:effectLst/>
                <a:latin typeface="Arial" panose="020B0604020202020204" pitchFamily="34" charset="0"/>
                <a:ea typeface="Calibri" panose="020F0502020204030204" pitchFamily="34" charset="0"/>
              </a:rPr>
              <a:t>Passing a loaf of bread for each person </a:t>
            </a:r>
            <a:br>
              <a:rPr lang="en-US" sz="2800" dirty="0">
                <a:effectLst/>
                <a:latin typeface="Arial" panose="020B0604020202020204" pitchFamily="34" charset="0"/>
                <a:ea typeface="Calibri" panose="020F0502020204030204" pitchFamily="34" charset="0"/>
              </a:rPr>
            </a:br>
            <a:r>
              <a:rPr lang="en-US" sz="2800" dirty="0">
                <a:effectLst/>
                <a:latin typeface="Arial" panose="020B0604020202020204" pitchFamily="34" charset="0"/>
                <a:ea typeface="Calibri" panose="020F0502020204030204" pitchFamily="34" charset="0"/>
              </a:rPr>
              <a:t>to break off a piece also involves </a:t>
            </a:r>
            <a:br>
              <a:rPr lang="en-US" sz="2800" dirty="0">
                <a:effectLst/>
                <a:latin typeface="Arial" panose="020B0604020202020204" pitchFamily="34" charset="0"/>
                <a:ea typeface="Calibri" panose="020F0502020204030204" pitchFamily="34" charset="0"/>
              </a:rPr>
            </a:br>
            <a:r>
              <a:rPr lang="en-US" sz="2800" dirty="0">
                <a:effectLst/>
                <a:latin typeface="Arial" panose="020B0604020202020204" pitchFamily="34" charset="0"/>
                <a:ea typeface="Calibri" panose="020F0502020204030204" pitchFamily="34" charset="0"/>
              </a:rPr>
              <a:t>multiple touching</a:t>
            </a:r>
          </a:p>
          <a:p>
            <a:pPr algn="ctr"/>
            <a:endParaRPr lang="en-US" sz="2800" dirty="0">
              <a:latin typeface="Arial" panose="020B0604020202020204" pitchFamily="34" charset="0"/>
              <a:ea typeface="Calibri" panose="020F0502020204030204" pitchFamily="34" charset="0"/>
            </a:endParaRPr>
          </a:p>
          <a:p>
            <a:pPr algn="ctr"/>
            <a:r>
              <a:rPr lang="en-US" sz="2800" dirty="0">
                <a:effectLst/>
                <a:latin typeface="Arial" panose="020B0604020202020204" pitchFamily="34" charset="0"/>
                <a:ea typeface="Calibri" panose="020F0502020204030204" pitchFamily="34" charset="0"/>
              </a:rPr>
              <a:t>How the bread and the wine are distributed need to be carefully explored</a:t>
            </a:r>
          </a:p>
          <a:p>
            <a:pPr algn="ctr"/>
            <a:endParaRPr lang="en-US" sz="2800" dirty="0">
              <a:latin typeface="Arial" panose="020B0604020202020204" pitchFamily="34" charset="0"/>
              <a:ea typeface="Calibri" panose="020F0502020204030204" pitchFamily="34" charset="0"/>
            </a:endParaRPr>
          </a:p>
          <a:p>
            <a:pPr algn="ctr"/>
            <a:r>
              <a:rPr lang="en-US" sz="2800" dirty="0">
                <a:effectLst/>
                <a:latin typeface="Arial" panose="020B0604020202020204" pitchFamily="34" charset="0"/>
                <a:ea typeface="Calibri" panose="020F0502020204030204" pitchFamily="34" charset="0"/>
              </a:rPr>
              <a:t>One person at the front passing each item to each participant also means that </a:t>
            </a:r>
            <a:br>
              <a:rPr lang="en-US" sz="2800" dirty="0">
                <a:effectLst/>
                <a:latin typeface="Arial" panose="020B0604020202020204" pitchFamily="34" charset="0"/>
                <a:ea typeface="Calibri" panose="020F0502020204030204" pitchFamily="34" charset="0"/>
              </a:rPr>
            </a:br>
            <a:r>
              <a:rPr lang="en-US" sz="2800" dirty="0">
                <a:effectLst/>
                <a:latin typeface="Arial" panose="020B0604020202020204" pitchFamily="34" charset="0"/>
                <a:ea typeface="Calibri" panose="020F0502020204030204" pitchFamily="34" charset="0"/>
              </a:rPr>
              <a:t>multiple touching is involved	</a:t>
            </a:r>
          </a:p>
        </p:txBody>
      </p:sp>
      <p:pic>
        <p:nvPicPr>
          <p:cNvPr id="9" name="Picture 8" descr="A picture containing table, sitting, cup, small&#10;&#10;Description automatically generated">
            <a:extLst>
              <a:ext uri="{FF2B5EF4-FFF2-40B4-BE49-F238E27FC236}">
                <a16:creationId xmlns:a16="http://schemas.microsoft.com/office/drawing/2014/main" id="{2A2C6B6D-EF96-4ADF-847C-743CCA03933F}"/>
              </a:ext>
            </a:extLst>
          </p:cNvPr>
          <p:cNvPicPr/>
          <p:nvPr/>
        </p:nvPicPr>
        <p:blipFill>
          <a:blip r:embed="rId4">
            <a:extLst>
              <a:ext uri="{28A0092B-C50C-407E-A947-70E740481C1C}">
                <a14:useLocalDpi xmlns:a14="http://schemas.microsoft.com/office/drawing/2010/main" val="0"/>
              </a:ext>
            </a:extLst>
          </a:blip>
          <a:stretch>
            <a:fillRect/>
          </a:stretch>
        </p:blipFill>
        <p:spPr>
          <a:xfrm>
            <a:off x="9158889" y="4861248"/>
            <a:ext cx="2701723" cy="1696831"/>
          </a:xfrm>
          <a:prstGeom prst="rect">
            <a:avLst/>
          </a:prstGeom>
        </p:spPr>
      </p:pic>
      <p:pic>
        <p:nvPicPr>
          <p:cNvPr id="10" name="Picture 9" descr="A picture containing sitting, table, bed&#10;&#10;Description automatically generated">
            <a:extLst>
              <a:ext uri="{FF2B5EF4-FFF2-40B4-BE49-F238E27FC236}">
                <a16:creationId xmlns:a16="http://schemas.microsoft.com/office/drawing/2014/main" id="{5356468A-2FC4-4F84-9E77-6FD7B53FE12C}"/>
              </a:ext>
            </a:extLst>
          </p:cNvPr>
          <p:cNvPicPr/>
          <p:nvPr/>
        </p:nvPicPr>
        <p:blipFill rotWithShape="1">
          <a:blip r:embed="rId5">
            <a:extLst>
              <a:ext uri="{28A0092B-C50C-407E-A947-70E740481C1C}">
                <a14:useLocalDpi xmlns:a14="http://schemas.microsoft.com/office/drawing/2010/main" val="0"/>
              </a:ext>
            </a:extLst>
          </a:blip>
          <a:srcRect t="12801" b="13600"/>
          <a:stretch/>
        </p:blipFill>
        <p:spPr bwMode="auto">
          <a:xfrm>
            <a:off x="9461241" y="2183363"/>
            <a:ext cx="2399372" cy="186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1102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282752" y="228245"/>
            <a:ext cx="3360658" cy="150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3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Communion </a:t>
            </a:r>
            <a:b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8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practicalities</a:t>
            </a:r>
            <a:endParaRPr kumimoji="0" lang="en-AU" altLang="en-US" sz="1100" b="0" i="1"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6327B5CD-65F1-4DA8-9EB4-1FE642E025F9}"/>
              </a:ext>
            </a:extLst>
          </p:cNvPr>
          <p:cNvSpPr txBox="1"/>
          <p:nvPr/>
        </p:nvSpPr>
        <p:spPr>
          <a:xfrm>
            <a:off x="457199" y="1797308"/>
            <a:ext cx="8117633" cy="4832092"/>
          </a:xfrm>
          <a:prstGeom prst="rect">
            <a:avLst/>
          </a:prstGeom>
          <a:noFill/>
        </p:spPr>
        <p:txBody>
          <a:bodyPr wrap="square" rtlCol="0">
            <a:spAutoFit/>
          </a:bodyPr>
          <a:lstStyle/>
          <a:p>
            <a:r>
              <a:rPr lang="en-US" sz="2800" i="1" dirty="0">
                <a:latin typeface="Arial" panose="020B0604020202020204" pitchFamily="34" charset="0"/>
                <a:ea typeface="Calibri" panose="020F0502020204030204" pitchFamily="34" charset="0"/>
              </a:rPr>
              <a:t>One option </a:t>
            </a:r>
            <a:r>
              <a:rPr lang="en-US" sz="2800" dirty="0">
                <a:latin typeface="Arial" panose="020B0604020202020204" pitchFamily="34" charset="0"/>
                <a:ea typeface="Calibri" panose="020F0502020204030204" pitchFamily="34" charset="0"/>
              </a:rPr>
              <a:t>f</a:t>
            </a:r>
            <a:r>
              <a:rPr lang="en-US" sz="2800" dirty="0">
                <a:effectLst/>
                <a:latin typeface="Arial" panose="020B0604020202020204" pitchFamily="34" charset="0"/>
                <a:ea typeface="Calibri" panose="020F0502020204030204" pitchFamily="34" charset="0"/>
              </a:rPr>
              <a:t>or a congregation </a:t>
            </a:r>
          </a:p>
          <a:p>
            <a:r>
              <a:rPr lang="en-US" sz="2800" dirty="0">
                <a:effectLst/>
                <a:latin typeface="Arial" panose="020B0604020202020204" pitchFamily="34" charset="0"/>
                <a:ea typeface="Calibri" panose="020F0502020204030204" pitchFamily="34" charset="0"/>
              </a:rPr>
              <a:t>with smaller numbers is placing </a:t>
            </a:r>
          </a:p>
          <a:p>
            <a:r>
              <a:rPr lang="en-US" sz="2800" dirty="0">
                <a:effectLst/>
                <a:latin typeface="Arial" panose="020B0604020202020204" pitchFamily="34" charset="0"/>
                <a:ea typeface="Calibri" panose="020F0502020204030204" pitchFamily="34" charset="0"/>
              </a:rPr>
              <a:t>the elements spaced out on the table </a:t>
            </a:r>
          </a:p>
          <a:p>
            <a:r>
              <a:rPr lang="en-US" sz="2800" dirty="0">
                <a:effectLst/>
                <a:latin typeface="Arial" panose="020B0604020202020204" pitchFamily="34" charset="0"/>
                <a:ea typeface="Calibri" panose="020F0502020204030204" pitchFamily="34" charset="0"/>
              </a:rPr>
              <a:t>for each individual to collect </a:t>
            </a:r>
          </a:p>
          <a:p>
            <a:r>
              <a:rPr lang="en-US" sz="2800" dirty="0">
                <a:effectLst/>
                <a:latin typeface="Arial" panose="020B0604020202020204" pitchFamily="34" charset="0"/>
                <a:ea typeface="Calibri" panose="020F0502020204030204" pitchFamily="34" charset="0"/>
              </a:rPr>
              <a:t>their own piece of bread and glass</a:t>
            </a:r>
          </a:p>
          <a:p>
            <a:pPr algn="ctr"/>
            <a:endParaRPr lang="en-US" sz="2800" dirty="0">
              <a:effectLst/>
              <a:latin typeface="Arial" panose="020B0604020202020204" pitchFamily="34" charset="0"/>
              <a:ea typeface="Calibri" panose="020F0502020204030204" pitchFamily="34" charset="0"/>
            </a:endParaRPr>
          </a:p>
          <a:p>
            <a:pPr algn="r"/>
            <a:r>
              <a:rPr lang="en-US" sz="2800" i="1" dirty="0">
                <a:effectLst/>
                <a:latin typeface="Arial" panose="020B0604020202020204" pitchFamily="34" charset="0"/>
                <a:ea typeface="Calibri" panose="020F0502020204030204" pitchFamily="34" charset="0"/>
              </a:rPr>
              <a:t>Another option </a:t>
            </a:r>
            <a:r>
              <a:rPr lang="en-US" sz="2800" dirty="0">
                <a:effectLst/>
                <a:latin typeface="Arial" panose="020B0604020202020204" pitchFamily="34" charset="0"/>
                <a:ea typeface="Calibri" panose="020F0502020204030204" pitchFamily="34" charset="0"/>
              </a:rPr>
              <a:t>is that individuals or family groups could continue to do what they have done </a:t>
            </a:r>
          </a:p>
          <a:p>
            <a:pPr algn="r"/>
            <a:r>
              <a:rPr lang="en-US" sz="2800" dirty="0">
                <a:effectLst/>
                <a:latin typeface="Arial" panose="020B0604020202020204" pitchFamily="34" charset="0"/>
                <a:ea typeface="Calibri" panose="020F0502020204030204" pitchFamily="34" charset="0"/>
              </a:rPr>
              <a:t>during the period of online worship—prepare </a:t>
            </a:r>
          </a:p>
          <a:p>
            <a:pPr algn="r"/>
            <a:r>
              <a:rPr lang="en-US" sz="2800" dirty="0">
                <a:effectLst/>
                <a:latin typeface="Arial" panose="020B0604020202020204" pitchFamily="34" charset="0"/>
                <a:ea typeface="Calibri" panose="020F0502020204030204" pitchFamily="34" charset="0"/>
              </a:rPr>
              <a:t>their own bread and wine or juice—and bring </a:t>
            </a:r>
          </a:p>
          <a:p>
            <a:pPr algn="r"/>
            <a:r>
              <a:rPr lang="en-US" sz="2800" dirty="0">
                <a:effectLst/>
                <a:latin typeface="Arial" panose="020B0604020202020204" pitchFamily="34" charset="0"/>
                <a:ea typeface="Calibri" panose="020F0502020204030204" pitchFamily="34" charset="0"/>
              </a:rPr>
              <a:t>that from their home to the worship service</a:t>
            </a:r>
          </a:p>
        </p:txBody>
      </p:sp>
      <p:pic>
        <p:nvPicPr>
          <p:cNvPr id="9" name="Picture 8" descr="A picture containing table, sitting, cup, small&#10;&#10;Description automatically generated">
            <a:extLst>
              <a:ext uri="{FF2B5EF4-FFF2-40B4-BE49-F238E27FC236}">
                <a16:creationId xmlns:a16="http://schemas.microsoft.com/office/drawing/2014/main" id="{2A2C6B6D-EF96-4ADF-847C-743CCA03933F}"/>
              </a:ext>
            </a:extLst>
          </p:cNvPr>
          <p:cNvPicPr/>
          <p:nvPr/>
        </p:nvPicPr>
        <p:blipFill>
          <a:blip r:embed="rId4">
            <a:extLst>
              <a:ext uri="{28A0092B-C50C-407E-A947-70E740481C1C}">
                <a14:useLocalDpi xmlns:a14="http://schemas.microsoft.com/office/drawing/2010/main" val="0"/>
              </a:ext>
            </a:extLst>
          </a:blip>
          <a:stretch>
            <a:fillRect/>
          </a:stretch>
        </p:blipFill>
        <p:spPr>
          <a:xfrm>
            <a:off x="9158889" y="4861248"/>
            <a:ext cx="2701723" cy="1696831"/>
          </a:xfrm>
          <a:prstGeom prst="rect">
            <a:avLst/>
          </a:prstGeom>
        </p:spPr>
      </p:pic>
      <p:pic>
        <p:nvPicPr>
          <p:cNvPr id="10" name="Picture 9" descr="A picture containing sitting, table, bed&#10;&#10;Description automatically generated">
            <a:extLst>
              <a:ext uri="{FF2B5EF4-FFF2-40B4-BE49-F238E27FC236}">
                <a16:creationId xmlns:a16="http://schemas.microsoft.com/office/drawing/2014/main" id="{5356468A-2FC4-4F84-9E77-6FD7B53FE12C}"/>
              </a:ext>
            </a:extLst>
          </p:cNvPr>
          <p:cNvPicPr/>
          <p:nvPr/>
        </p:nvPicPr>
        <p:blipFill rotWithShape="1">
          <a:blip r:embed="rId5">
            <a:extLst>
              <a:ext uri="{28A0092B-C50C-407E-A947-70E740481C1C}">
                <a14:useLocalDpi xmlns:a14="http://schemas.microsoft.com/office/drawing/2010/main" val="0"/>
              </a:ext>
            </a:extLst>
          </a:blip>
          <a:srcRect t="12801" b="13600"/>
          <a:stretch/>
        </p:blipFill>
        <p:spPr bwMode="auto">
          <a:xfrm>
            <a:off x="9461241" y="2183363"/>
            <a:ext cx="2399372" cy="186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7719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282752" y="228245"/>
            <a:ext cx="3360658" cy="150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3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Communion </a:t>
            </a:r>
            <a:b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8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practicalities</a:t>
            </a:r>
            <a:endParaRPr kumimoji="0" lang="en-AU" altLang="en-US" sz="1100" b="0" i="1"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6327B5CD-65F1-4DA8-9EB4-1FE642E025F9}"/>
              </a:ext>
            </a:extLst>
          </p:cNvPr>
          <p:cNvSpPr txBox="1"/>
          <p:nvPr/>
        </p:nvSpPr>
        <p:spPr>
          <a:xfrm>
            <a:off x="1884784" y="2258008"/>
            <a:ext cx="5215812" cy="3970318"/>
          </a:xfrm>
          <a:prstGeom prst="rect">
            <a:avLst/>
          </a:prstGeom>
          <a:noFill/>
        </p:spPr>
        <p:txBody>
          <a:bodyPr wrap="square" rtlCol="0">
            <a:spAutoFit/>
          </a:bodyPr>
          <a:lstStyle/>
          <a:p>
            <a:pPr algn="ctr"/>
            <a:r>
              <a:rPr lang="en-US" sz="2800" i="1" dirty="0">
                <a:effectLst/>
                <a:latin typeface="Arial" panose="020B0604020202020204" pitchFamily="34" charset="0"/>
                <a:ea typeface="Calibri" panose="020F0502020204030204" pitchFamily="34" charset="0"/>
              </a:rPr>
              <a:t>If communion is offered, then those responsible for collecting and cleaning the communion items will also need to be scrupulous in </a:t>
            </a:r>
            <a:r>
              <a:rPr lang="en-US" sz="2800" i="1" dirty="0" err="1">
                <a:effectLst/>
                <a:latin typeface="Arial" panose="020B0604020202020204" pitchFamily="34" charset="0"/>
                <a:ea typeface="Calibri" panose="020F0502020204030204" pitchFamily="34" charset="0"/>
              </a:rPr>
              <a:t>minimising</a:t>
            </a:r>
            <a:r>
              <a:rPr lang="en-US" sz="2800" i="1" dirty="0">
                <a:effectLst/>
                <a:latin typeface="Arial" panose="020B0604020202020204" pitchFamily="34" charset="0"/>
                <a:ea typeface="Calibri" panose="020F0502020204030204" pitchFamily="34" charset="0"/>
              </a:rPr>
              <a:t> their physical contact with places in the building, and also meticulous in cleaning and storing the communion items</a:t>
            </a:r>
          </a:p>
        </p:txBody>
      </p:sp>
      <p:pic>
        <p:nvPicPr>
          <p:cNvPr id="9" name="Picture 8" descr="A picture containing table, sitting, cup, small&#10;&#10;Description automatically generated">
            <a:extLst>
              <a:ext uri="{FF2B5EF4-FFF2-40B4-BE49-F238E27FC236}">
                <a16:creationId xmlns:a16="http://schemas.microsoft.com/office/drawing/2014/main" id="{2A2C6B6D-EF96-4ADF-847C-743CCA03933F}"/>
              </a:ext>
            </a:extLst>
          </p:cNvPr>
          <p:cNvPicPr/>
          <p:nvPr/>
        </p:nvPicPr>
        <p:blipFill>
          <a:blip r:embed="rId4">
            <a:extLst>
              <a:ext uri="{28A0092B-C50C-407E-A947-70E740481C1C}">
                <a14:useLocalDpi xmlns:a14="http://schemas.microsoft.com/office/drawing/2010/main" val="0"/>
              </a:ext>
            </a:extLst>
          </a:blip>
          <a:stretch>
            <a:fillRect/>
          </a:stretch>
        </p:blipFill>
        <p:spPr>
          <a:xfrm>
            <a:off x="9158889" y="4861248"/>
            <a:ext cx="2701723" cy="1696831"/>
          </a:xfrm>
          <a:prstGeom prst="rect">
            <a:avLst/>
          </a:prstGeom>
        </p:spPr>
      </p:pic>
      <p:pic>
        <p:nvPicPr>
          <p:cNvPr id="10" name="Picture 9" descr="A picture containing sitting, table, bed&#10;&#10;Description automatically generated">
            <a:extLst>
              <a:ext uri="{FF2B5EF4-FFF2-40B4-BE49-F238E27FC236}">
                <a16:creationId xmlns:a16="http://schemas.microsoft.com/office/drawing/2014/main" id="{5356468A-2FC4-4F84-9E77-6FD7B53FE12C}"/>
              </a:ext>
            </a:extLst>
          </p:cNvPr>
          <p:cNvPicPr/>
          <p:nvPr/>
        </p:nvPicPr>
        <p:blipFill rotWithShape="1">
          <a:blip r:embed="rId5">
            <a:extLst>
              <a:ext uri="{28A0092B-C50C-407E-A947-70E740481C1C}">
                <a14:useLocalDpi xmlns:a14="http://schemas.microsoft.com/office/drawing/2010/main" val="0"/>
              </a:ext>
            </a:extLst>
          </a:blip>
          <a:srcRect t="12801" b="13600"/>
          <a:stretch/>
        </p:blipFill>
        <p:spPr bwMode="auto">
          <a:xfrm>
            <a:off x="9461241" y="2183363"/>
            <a:ext cx="2399372" cy="186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4744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282752" y="228245"/>
            <a:ext cx="3360658" cy="150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3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Communion </a:t>
            </a:r>
            <a:b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8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practicalities</a:t>
            </a:r>
            <a:endParaRPr kumimoji="0" lang="en-AU" altLang="en-US" sz="1100" b="0" i="1"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6327B5CD-65F1-4DA8-9EB4-1FE642E025F9}"/>
              </a:ext>
            </a:extLst>
          </p:cNvPr>
          <p:cNvSpPr txBox="1"/>
          <p:nvPr/>
        </p:nvSpPr>
        <p:spPr>
          <a:xfrm>
            <a:off x="707519" y="1956581"/>
            <a:ext cx="6935891" cy="5170646"/>
          </a:xfrm>
          <a:prstGeom prst="rect">
            <a:avLst/>
          </a:prstGeom>
          <a:noFill/>
        </p:spPr>
        <p:txBody>
          <a:bodyPr wrap="square" rtlCol="0">
            <a:spAutoFit/>
          </a:bodyPr>
          <a:lstStyle/>
          <a:p>
            <a:pPr algn="ctr"/>
            <a:r>
              <a:rPr lang="en-US" sz="2800" i="1" dirty="0">
                <a:effectLst/>
                <a:latin typeface="Arial" panose="020B0604020202020204" pitchFamily="34" charset="0"/>
                <a:ea typeface="Calibri" panose="020F0502020204030204" pitchFamily="34" charset="0"/>
              </a:rPr>
              <a:t>It may be that a Church Council decides that the Congregation will forgo communion whilst meeting in person, </a:t>
            </a:r>
          </a:p>
          <a:p>
            <a:pPr algn="ctr"/>
            <a:r>
              <a:rPr lang="en-US" sz="2400" i="1" dirty="0">
                <a:effectLst/>
                <a:latin typeface="Arial" panose="020B0604020202020204" pitchFamily="34" charset="0"/>
                <a:ea typeface="Calibri" panose="020F0502020204030204" pitchFamily="34" charset="0"/>
              </a:rPr>
              <a:t>until a vaccine has been developed </a:t>
            </a:r>
          </a:p>
          <a:p>
            <a:pPr algn="ctr"/>
            <a:r>
              <a:rPr lang="en-US" sz="2400" i="1" dirty="0">
                <a:effectLst/>
                <a:latin typeface="Arial" panose="020B0604020202020204" pitchFamily="34" charset="0"/>
                <a:ea typeface="Calibri" panose="020F0502020204030204" pitchFamily="34" charset="0"/>
              </a:rPr>
              <a:t>and made available. </a:t>
            </a:r>
          </a:p>
          <a:p>
            <a:pPr algn="ctr"/>
            <a:endParaRPr lang="en-US" sz="1800" dirty="0">
              <a:effectLst/>
              <a:latin typeface="Arial" panose="020B0604020202020204" pitchFamily="34" charset="0"/>
              <a:ea typeface="Calibri" panose="020F0502020204030204" pitchFamily="34" charset="0"/>
            </a:endParaRPr>
          </a:p>
          <a:p>
            <a:pPr algn="ctr"/>
            <a:r>
              <a:rPr lang="en-US" sz="1800" b="1" dirty="0">
                <a:effectLst/>
                <a:latin typeface="Arial" panose="020B0604020202020204" pitchFamily="34" charset="0"/>
                <a:ea typeface="Calibri" panose="020F0502020204030204" pitchFamily="34" charset="0"/>
              </a:rPr>
              <a:t>A Lament for Communion</a:t>
            </a:r>
            <a:endParaRPr lang="en-US" b="1" dirty="0">
              <a:latin typeface="Arial" panose="020B0604020202020204" pitchFamily="34" charset="0"/>
              <a:ea typeface="Calibri" panose="020F0502020204030204" pitchFamily="34" charset="0"/>
            </a:endParaRPr>
          </a:p>
          <a:p>
            <a:pPr algn="ctr"/>
            <a:r>
              <a:rPr lang="en-US" sz="1800" dirty="0">
                <a:effectLst/>
                <a:latin typeface="Arial" panose="020B0604020202020204" pitchFamily="34" charset="0"/>
                <a:ea typeface="Calibri" panose="020F0502020204030204" pitchFamily="34" charset="0"/>
              </a:rPr>
              <a:t>Rev. Elizabeth Raine</a:t>
            </a:r>
          </a:p>
          <a:p>
            <a:pPr algn="ctr"/>
            <a:r>
              <a:rPr lang="en-US" sz="1800" dirty="0">
                <a:effectLst/>
                <a:latin typeface="Arial" panose="020B0604020202020204" pitchFamily="34" charset="0"/>
                <a:ea typeface="Calibri" panose="020F0502020204030204" pitchFamily="34" charset="0"/>
                <a:hlinkClick r:id="rId4"/>
              </a:rPr>
              <a:t>https://ruralreverend.blogspot.com/2020/03/</a:t>
            </a:r>
            <a:br>
              <a:rPr lang="en-US" sz="1800" dirty="0">
                <a:effectLst/>
                <a:latin typeface="Arial" panose="020B0604020202020204" pitchFamily="34" charset="0"/>
                <a:ea typeface="Calibri" panose="020F0502020204030204" pitchFamily="34" charset="0"/>
                <a:hlinkClick r:id="rId4"/>
              </a:rPr>
            </a:br>
            <a:r>
              <a:rPr lang="en-US" sz="1800" dirty="0">
                <a:effectLst/>
                <a:latin typeface="Arial" panose="020B0604020202020204" pitchFamily="34" charset="0"/>
                <a:ea typeface="Calibri" panose="020F0502020204030204" pitchFamily="34" charset="0"/>
                <a:hlinkClick r:id="rId4"/>
              </a:rPr>
              <a:t>a-lament-for-communion.html</a:t>
            </a:r>
            <a:endParaRPr lang="en-US" sz="1800" dirty="0">
              <a:effectLst/>
              <a:latin typeface="Arial" panose="020B0604020202020204" pitchFamily="34" charset="0"/>
              <a:ea typeface="Calibri" panose="020F0502020204030204" pitchFamily="34" charset="0"/>
            </a:endParaRPr>
          </a:p>
          <a:p>
            <a:pPr algn="ctr"/>
            <a:endParaRPr lang="en-US" sz="1800" b="1" dirty="0">
              <a:effectLst/>
              <a:latin typeface="Arial" panose="020B0604020202020204" pitchFamily="34" charset="0"/>
              <a:ea typeface="Calibri" panose="020F0502020204030204" pitchFamily="34" charset="0"/>
            </a:endParaRPr>
          </a:p>
          <a:p>
            <a:pPr algn="ctr"/>
            <a:r>
              <a:rPr lang="en-US" sz="1800" b="1" dirty="0">
                <a:effectLst/>
                <a:latin typeface="Arial" panose="020B0604020202020204" pitchFamily="34" charset="0"/>
                <a:ea typeface="Calibri" panose="020F0502020204030204" pitchFamily="34" charset="0"/>
              </a:rPr>
              <a:t>A Liturgy of the Empty Hands </a:t>
            </a:r>
          </a:p>
          <a:p>
            <a:pPr algn="ctr"/>
            <a:r>
              <a:rPr lang="en-US" sz="1800" dirty="0">
                <a:effectLst/>
                <a:latin typeface="Arial" panose="020B0604020202020204" pitchFamily="34" charset="0"/>
                <a:ea typeface="Calibri" panose="020F0502020204030204" pitchFamily="34" charset="0"/>
              </a:rPr>
              <a:t>Rev. Dr Amelia Koh-Butler</a:t>
            </a:r>
          </a:p>
          <a:p>
            <a:pPr algn="ctr"/>
            <a:r>
              <a:rPr lang="en-US" sz="1800" dirty="0">
                <a:effectLst/>
                <a:latin typeface="Arial" panose="020B0604020202020204" pitchFamily="34" charset="0"/>
                <a:ea typeface="Calibri" panose="020F0502020204030204" pitchFamily="34" charset="0"/>
                <a:hlinkClick r:id="rId5"/>
              </a:rPr>
              <a:t>https://ameliakoh-butler.blogspot.com/p/</a:t>
            </a:r>
            <a:br>
              <a:rPr lang="en-US" sz="1800" dirty="0">
                <a:effectLst/>
                <a:latin typeface="Arial" panose="020B0604020202020204" pitchFamily="34" charset="0"/>
                <a:ea typeface="Calibri" panose="020F0502020204030204" pitchFamily="34" charset="0"/>
                <a:hlinkClick r:id="rId5"/>
              </a:rPr>
            </a:br>
            <a:r>
              <a:rPr lang="en-US" sz="1800" dirty="0">
                <a:effectLst/>
                <a:latin typeface="Arial" panose="020B0604020202020204" pitchFamily="34" charset="0"/>
                <a:ea typeface="Calibri" panose="020F0502020204030204" pitchFamily="34" charset="0"/>
                <a:hlinkClick r:id="rId5"/>
              </a:rPr>
              <a:t>the-sacrament-of-empty-hands.html</a:t>
            </a:r>
            <a:endParaRPr lang="en-US" sz="1800" dirty="0">
              <a:effectLst/>
              <a:latin typeface="Arial" panose="020B0604020202020204" pitchFamily="34" charset="0"/>
              <a:ea typeface="Calibri" panose="020F0502020204030204" pitchFamily="34" charset="0"/>
            </a:endParaRPr>
          </a:p>
          <a:p>
            <a:pPr algn="ctr"/>
            <a:endParaRPr lang="en-US" sz="1800" dirty="0">
              <a:effectLst/>
              <a:latin typeface="Arial" panose="020B0604020202020204" pitchFamily="34" charset="0"/>
              <a:ea typeface="Calibri" panose="020F0502020204030204" pitchFamily="34" charset="0"/>
            </a:endParaRPr>
          </a:p>
        </p:txBody>
      </p:sp>
      <p:pic>
        <p:nvPicPr>
          <p:cNvPr id="12" name="Picture 11" descr="A picture containing table, sitting, food, plate&#10;&#10;Description automatically generated">
            <a:extLst>
              <a:ext uri="{FF2B5EF4-FFF2-40B4-BE49-F238E27FC236}">
                <a16:creationId xmlns:a16="http://schemas.microsoft.com/office/drawing/2014/main" id="{3B4FD28B-56B7-46A0-B00D-9AD1F8461974}"/>
              </a:ext>
            </a:extLst>
          </p:cNvPr>
          <p:cNvPicPr/>
          <p:nvPr/>
        </p:nvPicPr>
        <p:blipFill rotWithShape="1">
          <a:blip r:embed="rId6">
            <a:extLst>
              <a:ext uri="{28A0092B-C50C-407E-A947-70E740481C1C}">
                <a14:useLocalDpi xmlns:a14="http://schemas.microsoft.com/office/drawing/2010/main" val="0"/>
              </a:ext>
            </a:extLst>
          </a:blip>
          <a:srcRect t="5587" b="18984"/>
          <a:stretch/>
        </p:blipFill>
        <p:spPr bwMode="auto">
          <a:xfrm>
            <a:off x="8797588" y="4273420"/>
            <a:ext cx="3152140" cy="23780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0697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282752" y="192018"/>
            <a:ext cx="3360658" cy="157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3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Contactless Communion ??</a:t>
            </a:r>
            <a:r>
              <a:rPr kumimoji="0" lang="en-AU" altLang="en-US" sz="3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AU" altLang="en-US" sz="1100" b="0" i="1" u="none" strike="noStrike" cap="none" normalizeH="0" baseline="0" dirty="0">
              <a:ln>
                <a:noFill/>
              </a:ln>
              <a:solidFill>
                <a:schemeClr val="tx1"/>
              </a:solidFill>
              <a:effectLst/>
            </a:endParaRPr>
          </a:p>
        </p:txBody>
      </p:sp>
      <p:pic>
        <p:nvPicPr>
          <p:cNvPr id="8" name="Picture 7" descr="A picture containing table, cup, sitting, food&#10;&#10;Description automatically generated">
            <a:extLst>
              <a:ext uri="{FF2B5EF4-FFF2-40B4-BE49-F238E27FC236}">
                <a16:creationId xmlns:a16="http://schemas.microsoft.com/office/drawing/2014/main" id="{A1261E6C-625E-452A-96F6-4CBBE50634E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826060" y="4982548"/>
            <a:ext cx="3152140" cy="1668934"/>
          </a:xfrm>
          <a:prstGeom prst="rect">
            <a:avLst/>
          </a:prstGeom>
        </p:spPr>
      </p:pic>
      <p:sp>
        <p:nvSpPr>
          <p:cNvPr id="4" name="TextBox 3">
            <a:extLst>
              <a:ext uri="{FF2B5EF4-FFF2-40B4-BE49-F238E27FC236}">
                <a16:creationId xmlns:a16="http://schemas.microsoft.com/office/drawing/2014/main" id="{6327B5CD-65F1-4DA8-9EB4-1FE642E025F9}"/>
              </a:ext>
            </a:extLst>
          </p:cNvPr>
          <p:cNvSpPr txBox="1"/>
          <p:nvPr/>
        </p:nvSpPr>
        <p:spPr>
          <a:xfrm>
            <a:off x="774441" y="2183363"/>
            <a:ext cx="6116217" cy="3972178"/>
          </a:xfrm>
          <a:prstGeom prst="rect">
            <a:avLst/>
          </a:prstGeom>
          <a:noFill/>
        </p:spPr>
        <p:txBody>
          <a:bodyPr wrap="square" rtlCol="0">
            <a:spAutoFit/>
          </a:bodyPr>
          <a:lstStyle/>
          <a:p>
            <a:pPr algn="ctr"/>
            <a:r>
              <a:rPr lang="en-AU" sz="3600" dirty="0">
                <a:effectLst/>
                <a:latin typeface="Arial" panose="020B0604020202020204" pitchFamily="34" charset="0"/>
                <a:ea typeface="Calibri" panose="020F0502020204030204" pitchFamily="34" charset="0"/>
              </a:rPr>
              <a:t>The </a:t>
            </a:r>
            <a:r>
              <a:rPr lang="en-AU" sz="3600" i="1" dirty="0">
                <a:effectLst/>
                <a:latin typeface="Arial" panose="020B0604020202020204" pitchFamily="34" charset="0"/>
                <a:ea typeface="Calibri" panose="020F0502020204030204" pitchFamily="34" charset="0"/>
              </a:rPr>
              <a:t>environment</a:t>
            </a:r>
          </a:p>
          <a:p>
            <a:pPr algn="ctr"/>
            <a:endParaRPr lang="en-AU" sz="2000" dirty="0">
              <a:effectLst/>
              <a:latin typeface="Arial" panose="020B0604020202020204" pitchFamily="34" charset="0"/>
              <a:ea typeface="Calibri" panose="020F0502020204030204" pitchFamily="34" charset="0"/>
            </a:endParaRPr>
          </a:p>
          <a:p>
            <a:pPr algn="ctr"/>
            <a:r>
              <a:rPr lang="en-AU" sz="2000" dirty="0">
                <a:effectLst/>
                <a:latin typeface="Arial" panose="020B0604020202020204" pitchFamily="34" charset="0"/>
                <a:ea typeface="Calibri" panose="020F0502020204030204" pitchFamily="34" charset="0"/>
              </a:rPr>
              <a:t>“The plastic cup [is] made from Polypropylene (PP)”</a:t>
            </a:r>
            <a:endParaRPr lang="en-AU" sz="2000" dirty="0">
              <a:latin typeface="Arial" panose="020B0604020202020204" pitchFamily="34" charset="0"/>
              <a:ea typeface="Calibri" panose="020F0502020204030204" pitchFamily="34" charset="0"/>
            </a:endParaRPr>
          </a:p>
          <a:p>
            <a:pPr algn="ctr"/>
            <a:endParaRPr lang="en-AU" sz="2400" b="1" i="1" dirty="0">
              <a:latin typeface="Arial" panose="020B0604020202020204" pitchFamily="34" charset="0"/>
            </a:endParaRPr>
          </a:p>
          <a:p>
            <a:pPr algn="ctr"/>
            <a:r>
              <a:rPr lang="en-AU" sz="2400" b="1" i="1" dirty="0">
                <a:latin typeface="Arial" panose="020B0604020202020204" pitchFamily="34" charset="0"/>
              </a:rPr>
              <a:t>but</a:t>
            </a:r>
            <a:r>
              <a:rPr lang="en-AU" sz="2400" dirty="0">
                <a:latin typeface="Arial" panose="020B0604020202020204" pitchFamily="34" charset="0"/>
              </a:rPr>
              <a:t> only 1-2% of PP is ever recycled</a:t>
            </a:r>
          </a:p>
          <a:p>
            <a:pPr algn="ctr"/>
            <a:endParaRPr lang="en-AU" sz="2400" i="1" dirty="0">
              <a:latin typeface="Arial" panose="020B0604020202020204" pitchFamily="34" charset="0"/>
            </a:endParaRPr>
          </a:p>
          <a:p>
            <a:pPr algn="ctr"/>
            <a:r>
              <a:rPr lang="en-AU" sz="3600" dirty="0">
                <a:latin typeface="Arial" panose="020B0604020202020204" pitchFamily="34" charset="0"/>
              </a:rPr>
              <a:t>The </a:t>
            </a:r>
            <a:r>
              <a:rPr lang="en-AU" sz="3600" i="1" dirty="0">
                <a:latin typeface="Arial" panose="020B0604020202020204" pitchFamily="34" charset="0"/>
              </a:rPr>
              <a:t>ethics</a:t>
            </a:r>
            <a:r>
              <a:rPr lang="en-AU" sz="3600" dirty="0">
                <a:latin typeface="Arial" panose="020B0604020202020204" pitchFamily="34" charset="0"/>
              </a:rPr>
              <a:t> of fair trade</a:t>
            </a:r>
          </a:p>
          <a:p>
            <a:pPr algn="ctr">
              <a:lnSpc>
                <a:spcPct val="107000"/>
              </a:lnSpc>
              <a:spcAft>
                <a:spcPts val="600"/>
              </a:spcAft>
            </a:pP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AU" sz="2000" dirty="0">
                <a:effectLst/>
                <a:latin typeface="Arial" panose="020B0604020202020204" pitchFamily="34" charset="0"/>
                <a:ea typeface="Calibri" panose="020F0502020204030204" pitchFamily="34" charset="0"/>
                <a:cs typeface="Times New Roman" panose="02020603050405020304" pitchFamily="18" charset="0"/>
              </a:rPr>
              <a:t>“Apologies, we do not have any supply chain certifications that we can provide.”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a:extLst>
              <a:ext uri="{FF2B5EF4-FFF2-40B4-BE49-F238E27FC236}">
                <a16:creationId xmlns:a16="http://schemas.microsoft.com/office/drawing/2014/main" id="{80310ADB-F7E5-44C8-8BE6-E3085139A1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5483" y="2314317"/>
            <a:ext cx="1853293" cy="185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55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045948" y="402971"/>
            <a:ext cx="4071949" cy="11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Holy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 COVID restrictions are eased</a:t>
            </a:r>
            <a:endParaRPr kumimoji="0" lang="en-AU" altLang="en-US" sz="1000" b="0" i="0" u="none" strike="noStrike" cap="none" normalizeH="0" baseline="0" dirty="0">
              <a:ln>
                <a:noFill/>
              </a:ln>
              <a:solidFill>
                <a:schemeClr val="tx1"/>
              </a:solidFill>
              <a:effectLst/>
            </a:endParaRPr>
          </a:p>
        </p:txBody>
      </p:sp>
      <p:pic>
        <p:nvPicPr>
          <p:cNvPr id="29698" name="Picture 2" descr="Apple quietly removes Zoom's hidden web server from Macs – Naked ...">
            <a:extLst>
              <a:ext uri="{FF2B5EF4-FFF2-40B4-BE49-F238E27FC236}">
                <a16:creationId xmlns:a16="http://schemas.microsoft.com/office/drawing/2014/main" id="{99F74D88-82B4-40A0-BC87-6E075EDE9F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784" r="23334"/>
          <a:stretch/>
        </p:blipFill>
        <p:spPr bwMode="auto">
          <a:xfrm>
            <a:off x="584077" y="2261242"/>
            <a:ext cx="3224377" cy="3005568"/>
          </a:xfrm>
          <a:prstGeom prst="rect">
            <a:avLst/>
          </a:prstGeom>
          <a:noFill/>
          <a:extLst>
            <a:ext uri="{909E8E84-426E-40DD-AFC4-6F175D3DCCD1}">
              <a14:hiddenFill xmlns:a14="http://schemas.microsoft.com/office/drawing/2010/main">
                <a:solidFill>
                  <a:srgbClr val="FFFFFF"/>
                </a:solidFill>
              </a14:hiddenFill>
            </a:ext>
          </a:extLst>
        </p:spPr>
      </p:pic>
      <p:pic>
        <p:nvPicPr>
          <p:cNvPr id="29706" name="Picture 10" descr="YouTube to Pay $170 Million Fine Over Collecting Kids' Data ...">
            <a:extLst>
              <a:ext uri="{FF2B5EF4-FFF2-40B4-BE49-F238E27FC236}">
                <a16:creationId xmlns:a16="http://schemas.microsoft.com/office/drawing/2014/main" id="{57124E10-45A8-4CB8-B422-2EA3DC9CC7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3546" y="5052349"/>
            <a:ext cx="3224377" cy="1805651"/>
          </a:xfrm>
          <a:prstGeom prst="rect">
            <a:avLst/>
          </a:prstGeom>
          <a:noFill/>
          <a:extLst>
            <a:ext uri="{909E8E84-426E-40DD-AFC4-6F175D3DCCD1}">
              <a14:hiddenFill xmlns:a14="http://schemas.microsoft.com/office/drawing/2010/main">
                <a:solidFill>
                  <a:srgbClr val="FFFFFF"/>
                </a:solidFill>
              </a14:hiddenFill>
            </a:ext>
          </a:extLst>
        </p:spPr>
      </p:pic>
      <p:pic>
        <p:nvPicPr>
          <p:cNvPr id="29708" name="Picture 12" descr="How And What">
            <a:extLst>
              <a:ext uri="{FF2B5EF4-FFF2-40B4-BE49-F238E27FC236}">
                <a16:creationId xmlns:a16="http://schemas.microsoft.com/office/drawing/2014/main" id="{93C71AC8-683C-4E62-B5A9-E59716A52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7772" y="1654303"/>
            <a:ext cx="2738631" cy="2738631"/>
          </a:xfrm>
          <a:prstGeom prst="rect">
            <a:avLst/>
          </a:prstGeom>
          <a:noFill/>
          <a:extLst>
            <a:ext uri="{909E8E84-426E-40DD-AFC4-6F175D3DCCD1}">
              <a14:hiddenFill xmlns:a14="http://schemas.microsoft.com/office/drawing/2010/main">
                <a:solidFill>
                  <a:srgbClr val="FFFFFF"/>
                </a:solidFill>
              </a14:hiddenFill>
            </a:ext>
          </a:extLst>
        </p:spPr>
      </p:pic>
      <p:pic>
        <p:nvPicPr>
          <p:cNvPr id="29710" name="Picture 14" descr="AUSTRALIA POST (AUSPOST) TRACKING | Parcel Monitor">
            <a:extLst>
              <a:ext uri="{FF2B5EF4-FFF2-40B4-BE49-F238E27FC236}">
                <a16:creationId xmlns:a16="http://schemas.microsoft.com/office/drawing/2014/main" id="{EF57AE11-2FC5-497A-A7DA-6F075289CC5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286" b="23306"/>
          <a:stretch/>
        </p:blipFill>
        <p:spPr bwMode="auto">
          <a:xfrm>
            <a:off x="4382846" y="1956578"/>
            <a:ext cx="3580534" cy="18764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sApp">
            <a:extLst>
              <a:ext uri="{FF2B5EF4-FFF2-40B4-BE49-F238E27FC236}">
                <a16:creationId xmlns:a16="http://schemas.microsoft.com/office/drawing/2014/main" id="{6E9978A6-8F10-41CC-896F-08247E4DEB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5631" y="5203697"/>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lstra Mobile Plans Review 2020: Is Bigger Better? | Reviews.org AU">
            <a:extLst>
              <a:ext uri="{FF2B5EF4-FFF2-40B4-BE49-F238E27FC236}">
                <a16:creationId xmlns:a16="http://schemas.microsoft.com/office/drawing/2014/main" id="{5031502B-6EF3-4BE4-9955-3B2878A6B8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077" y="4983645"/>
            <a:ext cx="34290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668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282752" y="561349"/>
            <a:ext cx="3360658" cy="83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3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Conclusion</a:t>
            </a:r>
            <a:endParaRPr kumimoji="0" lang="en-AU" altLang="en-US" sz="1100" b="0" i="1" u="none" strike="noStrike" cap="none" normalizeH="0" baseline="0" dirty="0">
              <a:ln>
                <a:noFill/>
              </a:ln>
              <a:solidFill>
                <a:schemeClr val="tx1"/>
              </a:solidFill>
              <a:effectLst/>
            </a:endParaRPr>
          </a:p>
        </p:txBody>
      </p:sp>
      <p:pic>
        <p:nvPicPr>
          <p:cNvPr id="8" name="Picture 7" descr="A picture containing table, cup, sitting, food&#10;&#10;Description automatically generated">
            <a:extLst>
              <a:ext uri="{FF2B5EF4-FFF2-40B4-BE49-F238E27FC236}">
                <a16:creationId xmlns:a16="http://schemas.microsoft.com/office/drawing/2014/main" id="{A1261E6C-625E-452A-96F6-4CBBE50634E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826060" y="4982548"/>
            <a:ext cx="3152140" cy="1668934"/>
          </a:xfrm>
          <a:prstGeom prst="rect">
            <a:avLst/>
          </a:prstGeom>
        </p:spPr>
      </p:pic>
      <p:sp>
        <p:nvSpPr>
          <p:cNvPr id="4" name="TextBox 3">
            <a:extLst>
              <a:ext uri="{FF2B5EF4-FFF2-40B4-BE49-F238E27FC236}">
                <a16:creationId xmlns:a16="http://schemas.microsoft.com/office/drawing/2014/main" id="{6327B5CD-65F1-4DA8-9EB4-1FE642E025F9}"/>
              </a:ext>
            </a:extLst>
          </p:cNvPr>
          <p:cNvSpPr txBox="1"/>
          <p:nvPr/>
        </p:nvSpPr>
        <p:spPr>
          <a:xfrm>
            <a:off x="993711" y="2220685"/>
            <a:ext cx="6578081" cy="3557705"/>
          </a:xfrm>
          <a:prstGeom prst="rect">
            <a:avLst/>
          </a:prstGeom>
          <a:noFill/>
        </p:spPr>
        <p:txBody>
          <a:bodyPr wrap="square" rtlCol="0">
            <a:spAutoFit/>
          </a:bodyPr>
          <a:lstStyle/>
          <a:p>
            <a:pPr algn="ctr">
              <a:lnSpc>
                <a:spcPct val="150000"/>
              </a:lnSpc>
              <a:spcAft>
                <a:spcPts val="600"/>
              </a:spcAft>
            </a:pPr>
            <a:r>
              <a:rPr lang="en-AU" sz="3600" i="1" dirty="0">
                <a:effectLst/>
                <a:latin typeface="Arial" panose="020B0604020202020204" pitchFamily="34" charset="0"/>
                <a:ea typeface="Calibri" panose="020F0502020204030204" pitchFamily="34" charset="0"/>
                <a:cs typeface="Times New Roman" panose="02020603050405020304" pitchFamily="18" charset="0"/>
              </a:rPr>
              <a:t>How do we work locally </a:t>
            </a:r>
          </a:p>
          <a:p>
            <a:pPr algn="ctr">
              <a:lnSpc>
                <a:spcPct val="150000"/>
              </a:lnSpc>
              <a:spcAft>
                <a:spcPts val="600"/>
              </a:spcAft>
            </a:pPr>
            <a:r>
              <a:rPr lang="en-AU" sz="3600" i="1" dirty="0">
                <a:effectLst/>
                <a:latin typeface="Arial" panose="020B0604020202020204" pitchFamily="34" charset="0"/>
                <a:ea typeface="Calibri" panose="020F0502020204030204" pitchFamily="34" charset="0"/>
                <a:cs typeface="Times New Roman" panose="02020603050405020304" pitchFamily="18" charset="0"/>
              </a:rPr>
              <a:t>to make decisions </a:t>
            </a:r>
          </a:p>
          <a:p>
            <a:pPr algn="ctr">
              <a:lnSpc>
                <a:spcPct val="150000"/>
              </a:lnSpc>
              <a:spcAft>
                <a:spcPts val="600"/>
              </a:spcAft>
            </a:pPr>
            <a:r>
              <a:rPr lang="en-AU" sz="3600" i="1" dirty="0">
                <a:effectLst/>
                <a:latin typeface="Arial" panose="020B0604020202020204" pitchFamily="34" charset="0"/>
                <a:ea typeface="Calibri" panose="020F0502020204030204" pitchFamily="34" charset="0"/>
                <a:cs typeface="Times New Roman" panose="02020603050405020304" pitchFamily="18" charset="0"/>
              </a:rPr>
              <a:t>and communicate </a:t>
            </a:r>
          </a:p>
          <a:p>
            <a:pPr algn="ctr">
              <a:lnSpc>
                <a:spcPct val="150000"/>
              </a:lnSpc>
              <a:spcAft>
                <a:spcPts val="600"/>
              </a:spcAft>
            </a:pPr>
            <a:r>
              <a:rPr lang="en-AU" sz="3600" i="1" dirty="0">
                <a:effectLst/>
                <a:latin typeface="Arial" panose="020B0604020202020204" pitchFamily="34" charset="0"/>
                <a:ea typeface="Calibri" panose="020F0502020204030204" pitchFamily="34" charset="0"/>
                <a:cs typeface="Times New Roman" panose="02020603050405020304" pitchFamily="18" charset="0"/>
              </a:rPr>
              <a:t>those decisions?</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919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282752" y="561349"/>
            <a:ext cx="3360658" cy="83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3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Conclusion</a:t>
            </a:r>
            <a:endParaRPr kumimoji="0" lang="en-AU" altLang="en-US" sz="1100" b="0" i="1" u="none" strike="noStrike" cap="none" normalizeH="0" baseline="0" dirty="0">
              <a:ln>
                <a:noFill/>
              </a:ln>
              <a:solidFill>
                <a:schemeClr val="tx1"/>
              </a:solidFill>
              <a:effectLst/>
            </a:endParaRPr>
          </a:p>
        </p:txBody>
      </p:sp>
      <p:pic>
        <p:nvPicPr>
          <p:cNvPr id="8" name="Picture 7" descr="A picture containing table, cup, sitting, food&#10;&#10;Description automatically generated">
            <a:extLst>
              <a:ext uri="{FF2B5EF4-FFF2-40B4-BE49-F238E27FC236}">
                <a16:creationId xmlns:a16="http://schemas.microsoft.com/office/drawing/2014/main" id="{A1261E6C-625E-452A-96F6-4CBBE50634E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826060" y="4982548"/>
            <a:ext cx="3152140" cy="1668934"/>
          </a:xfrm>
          <a:prstGeom prst="rect">
            <a:avLst/>
          </a:prstGeom>
        </p:spPr>
      </p:pic>
      <p:sp>
        <p:nvSpPr>
          <p:cNvPr id="4" name="TextBox 3">
            <a:extLst>
              <a:ext uri="{FF2B5EF4-FFF2-40B4-BE49-F238E27FC236}">
                <a16:creationId xmlns:a16="http://schemas.microsoft.com/office/drawing/2014/main" id="{6327B5CD-65F1-4DA8-9EB4-1FE642E025F9}"/>
              </a:ext>
            </a:extLst>
          </p:cNvPr>
          <p:cNvSpPr txBox="1"/>
          <p:nvPr/>
        </p:nvSpPr>
        <p:spPr>
          <a:xfrm>
            <a:off x="1455575" y="1886533"/>
            <a:ext cx="6578081" cy="4410118"/>
          </a:xfrm>
          <a:prstGeom prst="rect">
            <a:avLst/>
          </a:prstGeom>
          <a:noFill/>
        </p:spPr>
        <p:txBody>
          <a:bodyPr wrap="square" rtlCol="0">
            <a:spAutoFit/>
          </a:bodyPr>
          <a:lstStyle/>
          <a:p>
            <a:pPr algn="ctr">
              <a:lnSpc>
                <a:spcPct val="107000"/>
              </a:lnSpc>
              <a:spcAft>
                <a:spcPts val="600"/>
              </a:spcAft>
            </a:pPr>
            <a:r>
              <a:rPr lang="en-AU" sz="2800" i="1" dirty="0">
                <a:effectLst/>
                <a:latin typeface="Arial" panose="020B0604020202020204" pitchFamily="34" charset="0"/>
                <a:ea typeface="Calibri" panose="020F0502020204030204" pitchFamily="34" charset="0"/>
                <a:cs typeface="Times New Roman" panose="02020603050405020304" pitchFamily="18" charset="0"/>
              </a:rPr>
              <a:t>deciding</a:t>
            </a:r>
          </a:p>
          <a:p>
            <a:pPr algn="ctr">
              <a:lnSpc>
                <a:spcPct val="107000"/>
              </a:lnSpc>
              <a:spcAft>
                <a:spcPts val="600"/>
              </a:spcAft>
            </a:pPr>
            <a:endParaRPr lang="en-AU" sz="2800" i="1"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AU" sz="3600" dirty="0">
                <a:effectLst/>
                <a:latin typeface="Arial" panose="020B0604020202020204" pitchFamily="34" charset="0"/>
                <a:ea typeface="Calibri" panose="020F0502020204030204" pitchFamily="34" charset="0"/>
                <a:cs typeface="Times New Roman" panose="02020603050405020304" pitchFamily="18" charset="0"/>
              </a:rPr>
              <a:t>Ministers and Pastors</a:t>
            </a:r>
          </a:p>
          <a:p>
            <a:pPr algn="ctr">
              <a:lnSpc>
                <a:spcPct val="107000"/>
              </a:lnSpc>
              <a:spcAft>
                <a:spcPts val="600"/>
              </a:spcAft>
            </a:pPr>
            <a:r>
              <a:rPr lang="en-AU" sz="3600" dirty="0">
                <a:effectLst/>
                <a:latin typeface="Arial" panose="020B0604020202020204" pitchFamily="34" charset="0"/>
                <a:ea typeface="Calibri" panose="020F0502020204030204" pitchFamily="34" charset="0"/>
                <a:cs typeface="Times New Roman" panose="02020603050405020304" pitchFamily="18" charset="0"/>
              </a:rPr>
              <a:t>Elders</a:t>
            </a:r>
            <a:endParaRPr lang="en-AU" sz="36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AU" sz="3600" dirty="0">
                <a:effectLst/>
                <a:latin typeface="Arial" panose="020B0604020202020204" pitchFamily="34" charset="0"/>
                <a:ea typeface="Calibri" panose="020F0502020204030204" pitchFamily="34" charset="0"/>
                <a:cs typeface="Times New Roman" panose="02020603050405020304" pitchFamily="18" charset="0"/>
              </a:rPr>
              <a:t>Lay Presiders</a:t>
            </a:r>
          </a:p>
          <a:p>
            <a:pPr algn="ctr">
              <a:lnSpc>
                <a:spcPct val="107000"/>
              </a:lnSpc>
              <a:spcAft>
                <a:spcPts val="600"/>
              </a:spcAft>
            </a:pPr>
            <a:r>
              <a:rPr lang="en-AU" sz="3600" dirty="0">
                <a:effectLst/>
                <a:latin typeface="Arial" panose="020B0604020202020204" pitchFamily="34" charset="0"/>
                <a:ea typeface="Calibri" panose="020F0502020204030204" pitchFamily="34" charset="0"/>
                <a:cs typeface="Times New Roman" panose="02020603050405020304" pitchFamily="18" charset="0"/>
              </a:rPr>
              <a:t>Church Council</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AU" sz="3600" dirty="0">
                <a:effectLst/>
                <a:latin typeface="Arial" panose="020B0604020202020204" pitchFamily="34" charset="0"/>
                <a:ea typeface="Calibri" panose="020F0502020204030204" pitchFamily="34" charset="0"/>
                <a:cs typeface="Times New Roman" panose="02020603050405020304" pitchFamily="18" charset="0"/>
              </a:rPr>
              <a:t>Congregational Meeting</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10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282752" y="561349"/>
            <a:ext cx="3360658" cy="83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3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Conclusion</a:t>
            </a:r>
            <a:endParaRPr kumimoji="0" lang="en-AU" altLang="en-US" sz="1100" b="0" i="1" u="none" strike="noStrike" cap="none" normalizeH="0" baseline="0" dirty="0">
              <a:ln>
                <a:noFill/>
              </a:ln>
              <a:solidFill>
                <a:schemeClr val="tx1"/>
              </a:solidFill>
              <a:effectLst/>
            </a:endParaRPr>
          </a:p>
        </p:txBody>
      </p:sp>
      <p:pic>
        <p:nvPicPr>
          <p:cNvPr id="8" name="Picture 7" descr="A picture containing table, cup, sitting, food&#10;&#10;Description automatically generated">
            <a:extLst>
              <a:ext uri="{FF2B5EF4-FFF2-40B4-BE49-F238E27FC236}">
                <a16:creationId xmlns:a16="http://schemas.microsoft.com/office/drawing/2014/main" id="{A1261E6C-625E-452A-96F6-4CBBE50634E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826060" y="4982548"/>
            <a:ext cx="3152140" cy="1668934"/>
          </a:xfrm>
          <a:prstGeom prst="rect">
            <a:avLst/>
          </a:prstGeom>
        </p:spPr>
      </p:pic>
      <p:sp>
        <p:nvSpPr>
          <p:cNvPr id="4" name="TextBox 3">
            <a:extLst>
              <a:ext uri="{FF2B5EF4-FFF2-40B4-BE49-F238E27FC236}">
                <a16:creationId xmlns:a16="http://schemas.microsoft.com/office/drawing/2014/main" id="{6327B5CD-65F1-4DA8-9EB4-1FE642E025F9}"/>
              </a:ext>
            </a:extLst>
          </p:cNvPr>
          <p:cNvSpPr txBox="1"/>
          <p:nvPr/>
        </p:nvSpPr>
        <p:spPr>
          <a:xfrm>
            <a:off x="1371599" y="1750060"/>
            <a:ext cx="6578081" cy="4410118"/>
          </a:xfrm>
          <a:prstGeom prst="rect">
            <a:avLst/>
          </a:prstGeom>
          <a:noFill/>
        </p:spPr>
        <p:txBody>
          <a:bodyPr wrap="square" rtlCol="0">
            <a:spAutoFit/>
          </a:bodyPr>
          <a:lstStyle/>
          <a:p>
            <a:pPr algn="ctr">
              <a:lnSpc>
                <a:spcPct val="107000"/>
              </a:lnSpc>
              <a:spcAft>
                <a:spcPts val="600"/>
              </a:spcAft>
            </a:pPr>
            <a:r>
              <a:rPr lang="en-AU" sz="2800" i="1" dirty="0">
                <a:effectLst/>
                <a:latin typeface="Arial" panose="020B0604020202020204" pitchFamily="34" charset="0"/>
                <a:ea typeface="Calibri" panose="020F0502020204030204" pitchFamily="34" charset="0"/>
                <a:cs typeface="Times New Roman" panose="02020603050405020304" pitchFamily="18" charset="0"/>
              </a:rPr>
              <a:t>communicating</a:t>
            </a:r>
            <a:endParaRPr lang="en-AU" sz="2800" i="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endParaRPr lang="en-AU" sz="28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AU" sz="3600" dirty="0">
                <a:effectLst/>
                <a:latin typeface="Arial" panose="020B0604020202020204" pitchFamily="34" charset="0"/>
                <a:ea typeface="Calibri" panose="020F0502020204030204" pitchFamily="34" charset="0"/>
                <a:cs typeface="Times New Roman" panose="02020603050405020304" pitchFamily="18" charset="0"/>
              </a:rPr>
              <a:t>Word of mouth</a:t>
            </a:r>
          </a:p>
          <a:p>
            <a:pPr algn="ctr">
              <a:lnSpc>
                <a:spcPct val="107000"/>
              </a:lnSpc>
              <a:spcAft>
                <a:spcPts val="600"/>
              </a:spcAft>
            </a:pPr>
            <a:r>
              <a:rPr lang="en-AU" sz="3600" dirty="0">
                <a:latin typeface="Arial" panose="020B0604020202020204" pitchFamily="34" charset="0"/>
                <a:ea typeface="Calibri" panose="020F0502020204030204" pitchFamily="34" charset="0"/>
                <a:cs typeface="Times New Roman" panose="02020603050405020304" pitchFamily="18" charset="0"/>
              </a:rPr>
              <a:t>Phone calls </a:t>
            </a:r>
          </a:p>
          <a:p>
            <a:pPr algn="ctr">
              <a:lnSpc>
                <a:spcPct val="107000"/>
              </a:lnSpc>
              <a:spcAft>
                <a:spcPts val="600"/>
              </a:spcAft>
            </a:pPr>
            <a:r>
              <a:rPr lang="en-AU" sz="3600" dirty="0">
                <a:effectLst/>
                <a:latin typeface="Arial" panose="020B0604020202020204" pitchFamily="34" charset="0"/>
                <a:ea typeface="Calibri" panose="020F0502020204030204" pitchFamily="34" charset="0"/>
                <a:cs typeface="Times New Roman" panose="02020603050405020304" pitchFamily="18" charset="0"/>
              </a:rPr>
              <a:t>Emails</a:t>
            </a:r>
          </a:p>
          <a:p>
            <a:pPr algn="ctr">
              <a:lnSpc>
                <a:spcPct val="107000"/>
              </a:lnSpc>
              <a:spcAft>
                <a:spcPts val="600"/>
              </a:spcAft>
            </a:pPr>
            <a:r>
              <a:rPr lang="en-AU" sz="3600" dirty="0">
                <a:effectLst/>
                <a:latin typeface="Arial" panose="020B0604020202020204" pitchFamily="34" charset="0"/>
                <a:ea typeface="Calibri" panose="020F0502020204030204" pitchFamily="34" charset="0"/>
                <a:cs typeface="Times New Roman" panose="02020603050405020304" pitchFamily="18" charset="0"/>
              </a:rPr>
              <a:t>Newsletters</a:t>
            </a:r>
            <a:endParaRPr lang="en-AU" sz="36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AU" sz="3600" dirty="0">
                <a:latin typeface="Arial" panose="020B0604020202020204" pitchFamily="34" charset="0"/>
                <a:ea typeface="Calibri" panose="020F0502020204030204" pitchFamily="34" charset="0"/>
                <a:cs typeface="Times New Roman" panose="02020603050405020304" pitchFamily="18" charset="0"/>
              </a:rPr>
              <a:t>S</a:t>
            </a:r>
            <a:r>
              <a:rPr lang="en-AU" sz="3600" dirty="0">
                <a:effectLst/>
                <a:latin typeface="Arial" panose="020B0604020202020204" pitchFamily="34" charset="0"/>
                <a:ea typeface="Calibri" panose="020F0502020204030204" pitchFamily="34" charset="0"/>
                <a:cs typeface="Times New Roman" panose="02020603050405020304" pitchFamily="18" charset="0"/>
              </a:rPr>
              <a:t>ocial media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8205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045948" y="402971"/>
            <a:ext cx="4071949" cy="11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Holy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 COVID restrictions are eased</a:t>
            </a:r>
            <a:endParaRPr kumimoji="0" lang="en-AU" altLang="en-US" sz="1000"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08555991-E8FC-4BF8-BDEE-735C7FAE6789}"/>
              </a:ext>
            </a:extLst>
          </p:cNvPr>
          <p:cNvSpPr txBox="1"/>
          <p:nvPr/>
        </p:nvSpPr>
        <p:spPr>
          <a:xfrm>
            <a:off x="5852626" y="2211355"/>
            <a:ext cx="4640425" cy="3477875"/>
          </a:xfrm>
          <a:prstGeom prst="rect">
            <a:avLst/>
          </a:prstGeom>
          <a:noFill/>
        </p:spPr>
        <p:txBody>
          <a:bodyPr wrap="square" rtlCol="0">
            <a:spAutoFit/>
          </a:bodyPr>
          <a:lstStyle/>
          <a:p>
            <a:pPr algn="ctr"/>
            <a:r>
              <a:rPr lang="en-AU" sz="4400" i="1" dirty="0"/>
              <a:t>Thank you </a:t>
            </a:r>
          </a:p>
          <a:p>
            <a:pPr algn="ctr"/>
            <a:r>
              <a:rPr lang="en-AU" sz="4400" i="1" dirty="0"/>
              <a:t>for your </a:t>
            </a:r>
          </a:p>
          <a:p>
            <a:pPr algn="ctr"/>
            <a:r>
              <a:rPr lang="en-AU" sz="4400" i="1" dirty="0"/>
              <a:t>participation </a:t>
            </a:r>
          </a:p>
          <a:p>
            <a:pPr algn="ctr"/>
            <a:r>
              <a:rPr lang="en-AU" sz="4400" i="1" dirty="0"/>
              <a:t>in this </a:t>
            </a:r>
          </a:p>
          <a:p>
            <a:pPr algn="ctr"/>
            <a:r>
              <a:rPr lang="en-AU" sz="4400" i="1" dirty="0"/>
              <a:t>workshop</a:t>
            </a:r>
          </a:p>
        </p:txBody>
      </p:sp>
      <p:pic>
        <p:nvPicPr>
          <p:cNvPr id="7" name="Picture 6" descr="A picture containing photo, different, sign, person&#10;&#10;Description automatically generated">
            <a:extLst>
              <a:ext uri="{FF2B5EF4-FFF2-40B4-BE49-F238E27FC236}">
                <a16:creationId xmlns:a16="http://schemas.microsoft.com/office/drawing/2014/main" id="{F38DD402-6B5F-4D62-A81E-28E31CFEAB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973" y="1750060"/>
            <a:ext cx="4999653" cy="4999653"/>
          </a:xfrm>
          <a:prstGeom prst="rect">
            <a:avLst/>
          </a:prstGeom>
        </p:spPr>
      </p:pic>
    </p:spTree>
    <p:extLst>
      <p:ext uri="{BB962C8B-B14F-4D97-AF65-F5344CB8AC3E}">
        <p14:creationId xmlns:p14="http://schemas.microsoft.com/office/powerpoint/2010/main" val="500141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045948" y="402971"/>
            <a:ext cx="4071949" cy="11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Holy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 COVID restrictions are eased</a:t>
            </a:r>
            <a:endParaRPr kumimoji="0" lang="en-AU" altLang="en-US" sz="1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067386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045948" y="402971"/>
            <a:ext cx="4071949" cy="11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Holy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 COVID restrictions are eased</a:t>
            </a:r>
            <a:endParaRPr kumimoji="0" lang="en-AU" altLang="en-US" sz="1000" b="0" i="0" u="none" strike="noStrike" cap="none" normalizeH="0" baseline="0" dirty="0">
              <a:ln>
                <a:noFill/>
              </a:ln>
              <a:solidFill>
                <a:schemeClr val="tx1"/>
              </a:solidFill>
              <a:effectLst/>
            </a:endParaRPr>
          </a:p>
        </p:txBody>
      </p:sp>
      <p:pic>
        <p:nvPicPr>
          <p:cNvPr id="4" name="Picture 3">
            <a:extLst>
              <a:ext uri="{FF2B5EF4-FFF2-40B4-BE49-F238E27FC236}">
                <a16:creationId xmlns:a16="http://schemas.microsoft.com/office/drawing/2014/main" id="{A0098B26-BA64-4638-B985-40541C12DA0E}"/>
              </a:ext>
            </a:extLst>
          </p:cNvPr>
          <p:cNvPicPr>
            <a:picLocks noChangeAspect="1"/>
          </p:cNvPicPr>
          <p:nvPr/>
        </p:nvPicPr>
        <p:blipFill>
          <a:blip r:embed="rId4"/>
          <a:stretch>
            <a:fillRect/>
          </a:stretch>
        </p:blipFill>
        <p:spPr>
          <a:xfrm>
            <a:off x="1155159" y="1956578"/>
            <a:ext cx="5420055" cy="4761146"/>
          </a:xfrm>
          <a:prstGeom prst="rect">
            <a:avLst/>
          </a:prstGeom>
        </p:spPr>
      </p:pic>
      <p:sp>
        <p:nvSpPr>
          <p:cNvPr id="7" name="TextBox 6">
            <a:extLst>
              <a:ext uri="{FF2B5EF4-FFF2-40B4-BE49-F238E27FC236}">
                <a16:creationId xmlns:a16="http://schemas.microsoft.com/office/drawing/2014/main" id="{6D1618D9-E3E5-4C5C-94E0-3CDC3C2A0C2E}"/>
              </a:ext>
            </a:extLst>
          </p:cNvPr>
          <p:cNvSpPr txBox="1"/>
          <p:nvPr/>
        </p:nvSpPr>
        <p:spPr>
          <a:xfrm>
            <a:off x="6979298" y="1838381"/>
            <a:ext cx="4777273" cy="4616648"/>
          </a:xfrm>
          <a:prstGeom prst="rect">
            <a:avLst/>
          </a:prstGeom>
          <a:noFill/>
        </p:spPr>
        <p:txBody>
          <a:bodyPr wrap="square" rtlCol="0">
            <a:spAutoFit/>
          </a:bodyPr>
          <a:lstStyle/>
          <a:p>
            <a:pPr algn="l">
              <a:spcAft>
                <a:spcPts val="600"/>
              </a:spcAft>
            </a:pPr>
            <a:r>
              <a:rPr lang="en-US" sz="2000" b="0" i="0" u="sng" dirty="0">
                <a:solidFill>
                  <a:srgbClr val="000000"/>
                </a:solidFill>
                <a:effectLst/>
                <a:latin typeface="Raleway"/>
              </a:rPr>
              <a:t>Assembly Standing Committee decision</a:t>
            </a:r>
          </a:p>
          <a:p>
            <a:pPr algn="l">
              <a:spcAft>
                <a:spcPts val="600"/>
              </a:spcAft>
            </a:pPr>
            <a:r>
              <a:rPr lang="en-US" sz="2400" b="0" i="0" dirty="0">
                <a:solidFill>
                  <a:srgbClr val="000000"/>
                </a:solidFill>
                <a:effectLst/>
                <a:latin typeface="Raleway"/>
              </a:rPr>
              <a:t>“The decision whether to offer online Holy Communion in worship will be the responsibility of the Church Council with the Minister,” said Dr Palmer.</a:t>
            </a:r>
          </a:p>
          <a:p>
            <a:pPr algn="l"/>
            <a:r>
              <a:rPr lang="en-US" sz="2400" b="0" i="0" dirty="0">
                <a:solidFill>
                  <a:srgbClr val="000000"/>
                </a:solidFill>
                <a:effectLst/>
                <a:latin typeface="Raleway"/>
              </a:rPr>
              <a:t>"There will be Uniting Church congregations and members, </a:t>
            </a:r>
            <a:br>
              <a:rPr lang="en-US" sz="2400" b="0" i="0" dirty="0">
                <a:solidFill>
                  <a:srgbClr val="000000"/>
                </a:solidFill>
                <a:effectLst/>
                <a:latin typeface="Raleway"/>
              </a:rPr>
            </a:br>
            <a:r>
              <a:rPr lang="en-US" sz="2400" b="0" i="0" dirty="0">
                <a:solidFill>
                  <a:srgbClr val="000000"/>
                </a:solidFill>
                <a:effectLst/>
                <a:latin typeface="Raleway"/>
              </a:rPr>
              <a:t>who choose not to celebrate Holy Communion in this way, but instead choose to wait until they are able to physically meet.”</a:t>
            </a:r>
            <a:endParaRPr lang="en-AU" dirty="0"/>
          </a:p>
        </p:txBody>
      </p:sp>
    </p:spTree>
    <p:extLst>
      <p:ext uri="{BB962C8B-B14F-4D97-AF65-F5344CB8AC3E}">
        <p14:creationId xmlns:p14="http://schemas.microsoft.com/office/powerpoint/2010/main" val="247204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045948" y="402971"/>
            <a:ext cx="4071949" cy="11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Holy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 COVID restrictions are eased</a:t>
            </a:r>
            <a:endParaRPr kumimoji="0" lang="en-AU" altLang="en-US" sz="1000"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5600F03E-DE44-470C-B479-134F37539C21}"/>
              </a:ext>
            </a:extLst>
          </p:cNvPr>
          <p:cNvSpPr txBox="1"/>
          <p:nvPr/>
        </p:nvSpPr>
        <p:spPr>
          <a:xfrm>
            <a:off x="1054359" y="1902350"/>
            <a:ext cx="10618237" cy="4705775"/>
          </a:xfrm>
          <a:prstGeom prst="rect">
            <a:avLst/>
          </a:prstGeom>
          <a:noFill/>
        </p:spPr>
        <p:txBody>
          <a:bodyPr wrap="square" rtlCol="0">
            <a:spAutoFit/>
          </a:bodyPr>
          <a:lstStyle/>
          <a:p>
            <a:pPr>
              <a:lnSpc>
                <a:spcPct val="107000"/>
              </a:lnSpc>
              <a:spcAft>
                <a:spcPts val="300"/>
              </a:spcAft>
            </a:pPr>
            <a:r>
              <a:rPr lang="en-AU" sz="2400" b="1" i="1" dirty="0">
                <a:effectLst/>
                <a:latin typeface="Arial" panose="020B0604020202020204" pitchFamily="34" charset="0"/>
                <a:ea typeface="Calibri" panose="020F0502020204030204" pitchFamily="34" charset="0"/>
                <a:cs typeface="Times New Roman" panose="02020603050405020304" pitchFamily="18" charset="0"/>
              </a:rPr>
              <a:t>A Lament for Communion</a:t>
            </a:r>
            <a:r>
              <a:rPr lang="en-AU" sz="2400" dirty="0">
                <a:effectLst/>
                <a:latin typeface="Arial" panose="020B0604020202020204" pitchFamily="34" charset="0"/>
                <a:ea typeface="Calibri" panose="020F0502020204030204" pitchFamily="34" charset="0"/>
                <a:cs typeface="Times New Roman" panose="02020603050405020304" pitchFamily="18" charset="0"/>
              </a:rPr>
              <a:t>, written by the Rev. Elizabeth Raine</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AU" sz="24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https://ruralreverend.blogspot.com/2020/03/a-lament-for-communion.html</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endParaRPr lang="en-AU" sz="2400" b="1" i="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300"/>
              </a:spcAft>
            </a:pPr>
            <a:endParaRPr lang="en-AU" sz="2400" b="1" i="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300"/>
              </a:spcAft>
            </a:pPr>
            <a:endParaRPr lang="en-AU" sz="2400" b="1" i="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300"/>
              </a:spcAft>
            </a:pPr>
            <a:endParaRPr lang="en-AU" sz="2400" b="1" i="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300"/>
              </a:spcAft>
            </a:pPr>
            <a:endParaRPr lang="en-AU" sz="2400" b="1" i="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300"/>
              </a:spcAft>
            </a:pPr>
            <a:endParaRPr lang="en-AU" sz="2400" b="1" i="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AU" sz="2400" b="1" i="1" dirty="0">
                <a:effectLst/>
                <a:latin typeface="Arial" panose="020B0604020202020204" pitchFamily="34" charset="0"/>
                <a:ea typeface="Calibri" panose="020F0502020204030204" pitchFamily="34" charset="0"/>
                <a:cs typeface="Times New Roman" panose="02020603050405020304" pitchFamily="18" charset="0"/>
              </a:rPr>
              <a:t>A Liturgy of the Empty Hands</a:t>
            </a:r>
            <a:r>
              <a:rPr lang="en-AU" sz="2400" dirty="0">
                <a:effectLst/>
                <a:latin typeface="Arial" panose="020B0604020202020204" pitchFamily="34" charset="0"/>
                <a:ea typeface="Calibri" panose="020F0502020204030204" pitchFamily="34" charset="0"/>
                <a:cs typeface="Times New Roman" panose="02020603050405020304" pitchFamily="18" charset="0"/>
              </a:rPr>
              <a:t> by the Rev. Dr Amelia Koh-Butler</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AU" sz="24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https://ameliakoh-butler.blogspot.com/p/the-sacrament-of-empty-hands.html</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7" name="Picture 6" descr="A picture containing table, sitting, food, plate&#10;&#10;Description automatically generated">
            <a:extLst>
              <a:ext uri="{FF2B5EF4-FFF2-40B4-BE49-F238E27FC236}">
                <a16:creationId xmlns:a16="http://schemas.microsoft.com/office/drawing/2014/main" id="{913A73C3-A9D2-44C8-8CFE-09BF8ECBD0AE}"/>
              </a:ext>
            </a:extLst>
          </p:cNvPr>
          <p:cNvPicPr/>
          <p:nvPr/>
        </p:nvPicPr>
        <p:blipFill rotWithShape="1">
          <a:blip r:embed="rId6">
            <a:extLst>
              <a:ext uri="{28A0092B-C50C-407E-A947-70E740481C1C}">
                <a14:useLocalDpi xmlns:a14="http://schemas.microsoft.com/office/drawing/2010/main" val="0"/>
              </a:ext>
            </a:extLst>
          </a:blip>
          <a:srcRect t="5587" b="18984"/>
          <a:stretch/>
        </p:blipFill>
        <p:spPr bwMode="auto">
          <a:xfrm>
            <a:off x="4045948" y="2883160"/>
            <a:ext cx="4010608" cy="24352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2427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045948" y="402971"/>
            <a:ext cx="4071949" cy="11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Holy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 COVID restrictions are eased</a:t>
            </a:r>
            <a:endParaRPr kumimoji="0" lang="en-AU" altLang="en-US" sz="1000"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0DD11DAA-C415-4D38-981A-3196C0B062D3}"/>
              </a:ext>
            </a:extLst>
          </p:cNvPr>
          <p:cNvSpPr txBox="1"/>
          <p:nvPr/>
        </p:nvSpPr>
        <p:spPr>
          <a:xfrm>
            <a:off x="1156997" y="2108718"/>
            <a:ext cx="6167534" cy="4705775"/>
          </a:xfrm>
          <a:prstGeom prst="rect">
            <a:avLst/>
          </a:prstGeom>
          <a:noFill/>
        </p:spPr>
        <p:txBody>
          <a:bodyPr wrap="square" rtlCol="0">
            <a:spAutoFit/>
          </a:bodyPr>
          <a:lstStyle/>
          <a:p>
            <a:pPr>
              <a:lnSpc>
                <a:spcPct val="107000"/>
              </a:lnSpc>
              <a:spcAft>
                <a:spcPts val="600"/>
              </a:spcAft>
            </a:pPr>
            <a:r>
              <a:rPr lang="en-AU" sz="2400" dirty="0">
                <a:effectLst/>
                <a:latin typeface="Arial" panose="020B0604020202020204" pitchFamily="34" charset="0"/>
                <a:ea typeface="Times New Roman" panose="02020603050405020304" pitchFamily="18" charset="0"/>
                <a:cs typeface="Times New Roman" panose="02020603050405020304" pitchFamily="18" charset="0"/>
              </a:rPr>
              <a:t>We will gather again in person—but when we do so, things will be different:</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2400" dirty="0">
                <a:effectLst/>
                <a:latin typeface="Arial" panose="020B0604020202020204" pitchFamily="34" charset="0"/>
                <a:ea typeface="Times New Roman" panose="02020603050405020304" pitchFamily="18" charset="0"/>
                <a:cs typeface="Times New Roman" panose="02020603050405020304" pitchFamily="18" charset="0"/>
              </a:rPr>
              <a:t>we will sit spaced apart (except for family groups), 1.5 metres from each other</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2400" dirty="0">
                <a:effectLst/>
                <a:latin typeface="Arial" panose="020B0604020202020204" pitchFamily="34" charset="0"/>
                <a:ea typeface="Times New Roman" panose="02020603050405020304" pitchFamily="18" charset="0"/>
                <a:cs typeface="Times New Roman" panose="02020603050405020304" pitchFamily="18" charset="0"/>
              </a:rPr>
              <a:t>we will practice social distancing, and follow the 4 square metre rule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2400" dirty="0">
                <a:effectLst/>
                <a:latin typeface="Arial" panose="020B0604020202020204" pitchFamily="34" charset="0"/>
                <a:ea typeface="Times New Roman" panose="02020603050405020304" pitchFamily="18" charset="0"/>
                <a:cs typeface="Times New Roman" panose="02020603050405020304" pitchFamily="18" charset="0"/>
              </a:rPr>
              <a:t>we will provide contact details as we enter the building</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2400" dirty="0">
                <a:effectLst/>
                <a:latin typeface="Arial" panose="020B0604020202020204" pitchFamily="34" charset="0"/>
                <a:ea typeface="Times New Roman" panose="02020603050405020304" pitchFamily="18" charset="0"/>
                <a:cs typeface="Times New Roman" panose="02020603050405020304" pitchFamily="18" charset="0"/>
              </a:rPr>
              <a:t>we will use hand sanitizers on entering the building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2052" name="Picture 4">
            <a:extLst>
              <a:ext uri="{FF2B5EF4-FFF2-40B4-BE49-F238E27FC236}">
                <a16:creationId xmlns:a16="http://schemas.microsoft.com/office/drawing/2014/main" id="{8027BB4D-E4DA-4371-87A4-8E99FAEF0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7897" y="1972184"/>
            <a:ext cx="3306924" cy="467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53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045948" y="402971"/>
            <a:ext cx="4071949" cy="11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Holy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 COVID restrictions are eased</a:t>
            </a:r>
            <a:endParaRPr kumimoji="0" lang="en-AU" altLang="en-US" sz="1000"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155FDD47-F7A3-487F-9088-2148DC16F1F5}"/>
              </a:ext>
            </a:extLst>
          </p:cNvPr>
          <p:cNvSpPr txBox="1"/>
          <p:nvPr/>
        </p:nvSpPr>
        <p:spPr>
          <a:xfrm>
            <a:off x="4690188" y="1777979"/>
            <a:ext cx="6945085" cy="4677050"/>
          </a:xfrm>
          <a:prstGeom prst="rect">
            <a:avLst/>
          </a:prstGeom>
          <a:noFill/>
        </p:spPr>
        <p:txBody>
          <a:bodyPr wrap="square" rtlCol="0">
            <a:spAutoFit/>
          </a:bodyPr>
          <a:lstStyle/>
          <a:p>
            <a:pPr>
              <a:lnSpc>
                <a:spcPct val="107000"/>
              </a:lnSpc>
              <a:spcAft>
                <a:spcPts val="600"/>
              </a:spcAft>
            </a:pPr>
            <a:r>
              <a:rPr lang="en-AU" sz="2800" dirty="0">
                <a:latin typeface="Arial" panose="020B0604020202020204" pitchFamily="34" charset="0"/>
                <a:ea typeface="Times New Roman" panose="02020603050405020304" pitchFamily="18" charset="0"/>
                <a:cs typeface="Times New Roman" panose="02020603050405020304" pitchFamily="18" charset="0"/>
              </a:rPr>
              <a:t>W</a:t>
            </a:r>
            <a:r>
              <a:rPr lang="en-AU" sz="2800" dirty="0">
                <a:effectLst/>
                <a:latin typeface="Arial" panose="020B0604020202020204" pitchFamily="34" charset="0"/>
                <a:ea typeface="Times New Roman" panose="02020603050405020304" pitchFamily="18" charset="0"/>
                <a:cs typeface="Times New Roman" panose="02020603050405020304" pitchFamily="18" charset="0"/>
              </a:rPr>
              <a:t>hen we gather for worship, there will be:</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3200" dirty="0">
                <a:effectLst/>
                <a:latin typeface="Arial" panose="020B0604020202020204" pitchFamily="34" charset="0"/>
                <a:ea typeface="Times New Roman" panose="02020603050405020304" pitchFamily="18" charset="0"/>
                <a:cs typeface="Times New Roman" panose="02020603050405020304" pitchFamily="18" charset="0"/>
              </a:rPr>
              <a:t>no hand shaking</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3200" dirty="0">
                <a:effectLst/>
                <a:latin typeface="Arial" panose="020B0604020202020204" pitchFamily="34" charset="0"/>
                <a:ea typeface="Times New Roman" panose="02020603050405020304" pitchFamily="18" charset="0"/>
                <a:cs typeface="Times New Roman" panose="02020603050405020304" pitchFamily="18" charset="0"/>
              </a:rPr>
              <a:t>no singing in groups</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3200" dirty="0">
                <a:effectLst/>
                <a:latin typeface="Arial" panose="020B0604020202020204" pitchFamily="34" charset="0"/>
                <a:ea typeface="Times New Roman" panose="02020603050405020304" pitchFamily="18" charset="0"/>
                <a:cs typeface="Times New Roman" panose="02020603050405020304" pitchFamily="18" charset="0"/>
              </a:rPr>
              <a:t>no passing the offering plate</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3200" dirty="0">
                <a:effectLst/>
                <a:latin typeface="Arial" panose="020B0604020202020204" pitchFamily="34" charset="0"/>
                <a:ea typeface="Times New Roman" panose="02020603050405020304" pitchFamily="18" charset="0"/>
                <a:cs typeface="Times New Roman" panose="02020603050405020304" pitchFamily="18" charset="0"/>
              </a:rPr>
              <a:t>no printed notice sheet </a:t>
            </a:r>
            <a:br>
              <a:rPr lang="en-AU" sz="3200" dirty="0">
                <a:effectLst/>
                <a:latin typeface="Arial" panose="020B0604020202020204" pitchFamily="34" charset="0"/>
                <a:ea typeface="Times New Roman" panose="02020603050405020304" pitchFamily="18" charset="0"/>
                <a:cs typeface="Times New Roman" panose="02020603050405020304" pitchFamily="18" charset="0"/>
              </a:rPr>
            </a:br>
            <a:r>
              <a:rPr lang="en-AU" sz="3200" dirty="0">
                <a:effectLst/>
                <a:latin typeface="Arial" panose="020B0604020202020204" pitchFamily="34" charset="0"/>
                <a:ea typeface="Times New Roman" panose="02020603050405020304" pitchFamily="18" charset="0"/>
                <a:cs typeface="Times New Roman" panose="02020603050405020304" pitchFamily="18" charset="0"/>
              </a:rPr>
              <a:t>	or order of service</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3200" dirty="0">
                <a:effectLst/>
                <a:latin typeface="Arial" panose="020B0604020202020204" pitchFamily="34" charset="0"/>
                <a:ea typeface="Times New Roman" panose="02020603050405020304" pitchFamily="18" charset="0"/>
                <a:cs typeface="Times New Roman" panose="02020603050405020304" pitchFamily="18" charset="0"/>
              </a:rPr>
              <a:t>no hymn books or prayer books</a:t>
            </a:r>
            <a:endParaRPr lang="en-AU" sz="32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3200" dirty="0">
                <a:solidFill>
                  <a:srgbClr val="000000"/>
                </a:solidFill>
                <a:effectLst/>
                <a:latin typeface="Arial" panose="020B0604020202020204" pitchFamily="34" charset="0"/>
                <a:ea typeface="Times New Roman" panose="02020603050405020304" pitchFamily="18" charset="0"/>
              </a:rPr>
              <a:t>no morning tea after service</a:t>
            </a:r>
            <a:endParaRPr lang="en-AU" sz="3200" dirty="0"/>
          </a:p>
        </p:txBody>
      </p:sp>
      <p:pic>
        <p:nvPicPr>
          <p:cNvPr id="3074" name="Picture 2" descr="contact info poster">
            <a:extLst>
              <a:ext uri="{FF2B5EF4-FFF2-40B4-BE49-F238E27FC236}">
                <a16:creationId xmlns:a16="http://schemas.microsoft.com/office/drawing/2014/main" id="{A8AC88A8-9785-4468-B881-6DC759023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566" y="1924431"/>
            <a:ext cx="3403967" cy="46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04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boat, large, smoke&#10;&#10;Description automatically generated">
            <a:extLst>
              <a:ext uri="{FF2B5EF4-FFF2-40B4-BE49-F238E27FC236}">
                <a16:creationId xmlns:a16="http://schemas.microsoft.com/office/drawing/2014/main" id="{48F7C026-4BF8-4AB5-9712-564B40B281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08472" y="206519"/>
            <a:ext cx="3152140" cy="1292860"/>
          </a:xfrm>
          <a:prstGeom prst="rect">
            <a:avLst/>
          </a:prstGeom>
        </p:spPr>
      </p:pic>
      <p:pic>
        <p:nvPicPr>
          <p:cNvPr id="3" name="Picture 2" descr="A drawing of a face&#10;&#10;Description automatically generated">
            <a:extLst>
              <a:ext uri="{FF2B5EF4-FFF2-40B4-BE49-F238E27FC236}">
                <a16:creationId xmlns:a16="http://schemas.microsoft.com/office/drawing/2014/main" id="{BB2BF280-0FB6-4926-91B3-1C9E91D6EA8F}"/>
              </a:ext>
            </a:extLst>
          </p:cNvPr>
          <p:cNvPicPr/>
          <p:nvPr/>
        </p:nvPicPr>
        <p:blipFill>
          <a:blip r:embed="rId3">
            <a:extLst>
              <a:ext uri="{28A0092B-C50C-407E-A947-70E740481C1C}">
                <a14:useLocalDpi xmlns:a14="http://schemas.microsoft.com/office/drawing/2010/main" val="0"/>
              </a:ext>
            </a:extLst>
          </a:blip>
          <a:stretch>
            <a:fillRect/>
          </a:stretch>
        </p:blipFill>
        <p:spPr>
          <a:xfrm>
            <a:off x="640566" y="228600"/>
            <a:ext cx="3073994" cy="1292860"/>
          </a:xfrm>
          <a:prstGeom prst="rect">
            <a:avLst/>
          </a:prstGeom>
        </p:spPr>
      </p:pic>
      <p:sp>
        <p:nvSpPr>
          <p:cNvPr id="5" name="Rectangle 2">
            <a:extLst>
              <a:ext uri="{FF2B5EF4-FFF2-40B4-BE49-F238E27FC236}">
                <a16:creationId xmlns:a16="http://schemas.microsoft.com/office/drawing/2014/main" id="{907BE6E0-A668-4D0E-83E8-332E011564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A80C6129-CA2A-406D-A466-C73C42F600E0}"/>
              </a:ext>
            </a:extLst>
          </p:cNvPr>
          <p:cNvSpPr>
            <a:spLocks noChangeArrowheads="1"/>
          </p:cNvSpPr>
          <p:nvPr/>
        </p:nvSpPr>
        <p:spPr bwMode="auto">
          <a:xfrm>
            <a:off x="4045948" y="402971"/>
            <a:ext cx="4071949" cy="11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AU"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Holy Communion </a:t>
            </a:r>
            <a:b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 COVID restrictions are eased</a:t>
            </a:r>
            <a:endParaRPr kumimoji="0" lang="en-AU" altLang="en-US" sz="1000"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F480A63E-F62F-4063-AD9A-016A69D95208}"/>
              </a:ext>
            </a:extLst>
          </p:cNvPr>
          <p:cNvSpPr txBox="1"/>
          <p:nvPr/>
        </p:nvSpPr>
        <p:spPr>
          <a:xfrm>
            <a:off x="774441" y="1996751"/>
            <a:ext cx="5682343" cy="4771563"/>
          </a:xfrm>
          <a:prstGeom prst="rect">
            <a:avLst/>
          </a:prstGeom>
          <a:noFill/>
        </p:spPr>
        <p:txBody>
          <a:bodyPr wrap="square" rtlCol="0">
            <a:spAutoFit/>
          </a:bodyPr>
          <a:lstStyle/>
          <a:p>
            <a:pPr lvl="0">
              <a:lnSpc>
                <a:spcPct val="107000"/>
              </a:lnSpc>
              <a:spcAft>
                <a:spcPts val="600"/>
              </a:spcAft>
            </a:pPr>
            <a:r>
              <a:rPr lang="en-AU" sz="2000" b="1" i="1" dirty="0">
                <a:effectLst/>
                <a:latin typeface="Arial" panose="020B0604020202020204" pitchFamily="34" charset="0"/>
                <a:ea typeface="Times New Roman" panose="02020603050405020304" pitchFamily="18" charset="0"/>
                <a:cs typeface="Times New Roman" panose="02020603050405020304" pitchFamily="18" charset="0"/>
              </a:rPr>
              <a:t>In Holy Communion:</a:t>
            </a:r>
          </a:p>
          <a:p>
            <a:pPr marL="342900" lvl="0" indent="-342900">
              <a:lnSpc>
                <a:spcPct val="107000"/>
              </a:lnSpc>
              <a:spcAft>
                <a:spcPts val="600"/>
              </a:spcAft>
              <a:buFont typeface="Symbol" panose="05050102010706020507" pitchFamily="18" charset="2"/>
              <a:buChar char=""/>
            </a:pPr>
            <a:r>
              <a:rPr lang="en-AU" sz="2800" dirty="0">
                <a:effectLst/>
                <a:latin typeface="Arial" panose="020B0604020202020204" pitchFamily="34" charset="0"/>
                <a:ea typeface="Times New Roman" panose="02020603050405020304" pitchFamily="18" charset="0"/>
                <a:cs typeface="Times New Roman" panose="02020603050405020304" pitchFamily="18" charset="0"/>
              </a:rPr>
              <a:t>no passing the bread around from person to person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2800" dirty="0">
                <a:effectLst/>
                <a:latin typeface="Arial" panose="020B0604020202020204" pitchFamily="34" charset="0"/>
                <a:ea typeface="Times New Roman" panose="02020603050405020304" pitchFamily="18" charset="0"/>
                <a:cs typeface="Times New Roman" panose="02020603050405020304" pitchFamily="18" charset="0"/>
              </a:rPr>
              <a:t>no passing the tray of glasses from person to person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AU" sz="2800" dirty="0">
                <a:effectLst/>
                <a:latin typeface="Arial" panose="020B0604020202020204" pitchFamily="34" charset="0"/>
                <a:ea typeface="Times New Roman" panose="02020603050405020304" pitchFamily="18" charset="0"/>
                <a:cs typeface="Times New Roman" panose="02020603050405020304" pitchFamily="18" charset="0"/>
              </a:rPr>
              <a:t>no common cup, no sharing </a:t>
            </a:r>
            <a:br>
              <a:rPr lang="en-AU" sz="2800" dirty="0">
                <a:latin typeface="Arial" panose="020B0604020202020204" pitchFamily="34" charset="0"/>
                <a:ea typeface="Times New Roman" panose="02020603050405020304" pitchFamily="18" charset="0"/>
                <a:cs typeface="Times New Roman" panose="02020603050405020304" pitchFamily="18" charset="0"/>
              </a:rPr>
            </a:br>
            <a:r>
              <a:rPr lang="en-AU" sz="2800" dirty="0">
                <a:effectLst/>
                <a:latin typeface="Arial" panose="020B0604020202020204" pitchFamily="34" charset="0"/>
                <a:ea typeface="Times New Roman" panose="02020603050405020304" pitchFamily="18" charset="0"/>
                <a:cs typeface="Times New Roman" panose="02020603050405020304" pitchFamily="18" charset="0"/>
              </a:rPr>
              <a:t>sips from the one goblet </a:t>
            </a:r>
          </a:p>
          <a:p>
            <a:pPr marL="342900" lvl="0" indent="-342900">
              <a:lnSpc>
                <a:spcPct val="107000"/>
              </a:lnSpc>
              <a:spcAft>
                <a:spcPts val="600"/>
              </a:spcAft>
              <a:buFont typeface="Symbol" panose="05050102010706020507" pitchFamily="18" charset="2"/>
              <a:buChar char=""/>
            </a:pPr>
            <a:r>
              <a:rPr lang="en-AU" sz="2800" dirty="0">
                <a:effectLst/>
                <a:latin typeface="Arial" panose="020B0604020202020204" pitchFamily="34" charset="0"/>
                <a:ea typeface="Times New Roman" panose="02020603050405020304" pitchFamily="18" charset="0"/>
                <a:cs typeface="Times New Roman" panose="02020603050405020304" pitchFamily="18" charset="0"/>
              </a:rPr>
              <a:t>no </a:t>
            </a:r>
            <a:r>
              <a:rPr lang="en-AU" sz="2800" dirty="0" err="1">
                <a:effectLst/>
                <a:latin typeface="Arial" panose="020B0604020202020204" pitchFamily="34" charset="0"/>
                <a:ea typeface="Times New Roman" panose="02020603050405020304" pitchFamily="18" charset="0"/>
                <a:cs typeface="Times New Roman" panose="02020603050405020304" pitchFamily="18" charset="0"/>
              </a:rPr>
              <a:t>intincting</a:t>
            </a:r>
            <a:r>
              <a:rPr lang="en-AU" sz="2800" dirty="0">
                <a:effectLst/>
                <a:latin typeface="Arial" panose="020B0604020202020204" pitchFamily="34" charset="0"/>
                <a:ea typeface="Times New Roman" panose="02020603050405020304" pitchFamily="18" charset="0"/>
                <a:cs typeface="Times New Roman" panose="02020603050405020304" pitchFamily="18" charset="0"/>
              </a:rPr>
              <a:t>, dipping the bread into the cup before eating </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7" name="Picture 6" descr="A picture containing sitting, table, cup, glass&#10;&#10;Description automatically generated">
            <a:extLst>
              <a:ext uri="{FF2B5EF4-FFF2-40B4-BE49-F238E27FC236}">
                <a16:creationId xmlns:a16="http://schemas.microsoft.com/office/drawing/2014/main" id="{C6396DB8-3B78-4611-8B56-12111ECF9D75}"/>
              </a:ext>
            </a:extLst>
          </p:cNvPr>
          <p:cNvPicPr/>
          <p:nvPr/>
        </p:nvPicPr>
        <p:blipFill>
          <a:blip r:embed="rId4">
            <a:extLst>
              <a:ext uri="{28A0092B-C50C-407E-A947-70E740481C1C}">
                <a14:useLocalDpi xmlns:a14="http://schemas.microsoft.com/office/drawing/2010/main" val="0"/>
              </a:ext>
            </a:extLst>
          </a:blip>
          <a:stretch>
            <a:fillRect/>
          </a:stretch>
        </p:blipFill>
        <p:spPr>
          <a:xfrm>
            <a:off x="8497809" y="4063481"/>
            <a:ext cx="2919750" cy="2288877"/>
          </a:xfrm>
          <a:prstGeom prst="rect">
            <a:avLst/>
          </a:prstGeom>
        </p:spPr>
      </p:pic>
      <p:pic>
        <p:nvPicPr>
          <p:cNvPr id="8" name="Picture 7" descr="A picture containing sitting, table, bed&#10;&#10;Description automatically generated">
            <a:extLst>
              <a:ext uri="{FF2B5EF4-FFF2-40B4-BE49-F238E27FC236}">
                <a16:creationId xmlns:a16="http://schemas.microsoft.com/office/drawing/2014/main" id="{827E804B-B84F-42AE-98AD-96657718EBDC}"/>
              </a:ext>
            </a:extLst>
          </p:cNvPr>
          <p:cNvPicPr/>
          <p:nvPr/>
        </p:nvPicPr>
        <p:blipFill rotWithShape="1">
          <a:blip r:embed="rId5">
            <a:extLst>
              <a:ext uri="{28A0092B-C50C-407E-A947-70E740481C1C}">
                <a14:useLocalDpi xmlns:a14="http://schemas.microsoft.com/office/drawing/2010/main" val="0"/>
              </a:ext>
            </a:extLst>
          </a:blip>
          <a:srcRect t="12801" b="13600"/>
          <a:stretch/>
        </p:blipFill>
        <p:spPr bwMode="auto">
          <a:xfrm>
            <a:off x="8508789" y="1963523"/>
            <a:ext cx="2817844" cy="18567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775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2132</Words>
  <Application>Microsoft Office PowerPoint</Application>
  <PresentationFormat>Widescreen</PresentationFormat>
  <Paragraphs>241</Paragraphs>
  <Slides>44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Calibri Light</vt:lpstr>
      <vt:lpstr>Jokerman</vt:lpstr>
      <vt:lpstr>Raleway</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Squires</dc:creator>
  <cp:lastModifiedBy>John Squires</cp:lastModifiedBy>
  <cp:revision>19</cp:revision>
  <dcterms:created xsi:type="dcterms:W3CDTF">2020-07-09T03:38:34Z</dcterms:created>
  <dcterms:modified xsi:type="dcterms:W3CDTF">2020-07-22T01:58:27Z</dcterms:modified>
</cp:coreProperties>
</file>